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731" r:id="rId2"/>
    <p:sldId id="993" r:id="rId3"/>
    <p:sldId id="994" r:id="rId4"/>
    <p:sldId id="995" r:id="rId5"/>
    <p:sldId id="996" r:id="rId6"/>
    <p:sldId id="1034" r:id="rId7"/>
    <p:sldId id="1033" r:id="rId8"/>
    <p:sldId id="1035" r:id="rId9"/>
    <p:sldId id="997" r:id="rId10"/>
    <p:sldId id="1037" r:id="rId11"/>
    <p:sldId id="1038" r:id="rId12"/>
    <p:sldId id="1043" r:id="rId13"/>
    <p:sldId id="1044" r:id="rId14"/>
    <p:sldId id="1042" r:id="rId15"/>
    <p:sldId id="1070" r:id="rId16"/>
    <p:sldId id="998" r:id="rId17"/>
    <p:sldId id="1000" r:id="rId18"/>
    <p:sldId id="1001" r:id="rId19"/>
    <p:sldId id="1046" r:id="rId20"/>
    <p:sldId id="1002" r:id="rId21"/>
    <p:sldId id="1003" r:id="rId22"/>
    <p:sldId id="1004" r:id="rId23"/>
    <p:sldId id="1047" r:id="rId24"/>
    <p:sldId id="1005" r:id="rId25"/>
    <p:sldId id="1006" r:id="rId26"/>
    <p:sldId id="1053" r:id="rId27"/>
    <p:sldId id="1007" r:id="rId28"/>
    <p:sldId id="1049" r:id="rId29"/>
    <p:sldId id="1008" r:id="rId30"/>
    <p:sldId id="1051" r:id="rId31"/>
    <p:sldId id="1052" r:id="rId32"/>
    <p:sldId id="1009" r:id="rId33"/>
    <p:sldId id="1010" r:id="rId34"/>
    <p:sldId id="1011" r:id="rId35"/>
    <p:sldId id="1012" r:id="rId36"/>
    <p:sldId id="1013" r:id="rId37"/>
    <p:sldId id="1014" r:id="rId38"/>
    <p:sldId id="1054" r:id="rId39"/>
    <p:sldId id="1015" r:id="rId40"/>
    <p:sldId id="1067" r:id="rId41"/>
    <p:sldId id="1016" r:id="rId42"/>
    <p:sldId id="1017" r:id="rId43"/>
    <p:sldId id="1057" r:id="rId44"/>
    <p:sldId id="1058" r:id="rId45"/>
    <p:sldId id="1059" r:id="rId46"/>
    <p:sldId id="1020" r:id="rId47"/>
    <p:sldId id="1021" r:id="rId48"/>
    <p:sldId id="1022" r:id="rId49"/>
    <p:sldId id="1023" r:id="rId50"/>
    <p:sldId id="1024" r:id="rId51"/>
    <p:sldId id="1025" r:id="rId52"/>
    <p:sldId id="1026" r:id="rId53"/>
    <p:sldId id="1068" r:id="rId54"/>
    <p:sldId id="1027" r:id="rId55"/>
    <p:sldId id="1060" r:id="rId56"/>
    <p:sldId id="1028" r:id="rId57"/>
    <p:sldId id="1029" r:id="rId58"/>
    <p:sldId id="1061" r:id="rId59"/>
    <p:sldId id="1062" r:id="rId60"/>
    <p:sldId id="1030" r:id="rId61"/>
    <p:sldId id="1063" r:id="rId62"/>
    <p:sldId id="1031" r:id="rId63"/>
    <p:sldId id="1032" r:id="rId64"/>
    <p:sldId id="1064" r:id="rId65"/>
    <p:sldId id="1065" r:id="rId66"/>
    <p:sldId id="1066" r:id="rId67"/>
    <p:sldId id="1069" r:id="rId68"/>
    <p:sldId id="950" r:id="rId69"/>
  </p:sldIdLst>
  <p:sldSz cx="9144000" cy="6858000" type="screen4x3"/>
  <p:notesSz cx="6761163" cy="9942513"/>
  <p:custDataLst>
    <p:tags r:id="rId72"/>
  </p:custDataLst>
  <p:defaultTextStyle>
    <a:defPPr>
      <a:defRPr lang="zh-CN"/>
    </a:defPPr>
    <a:lvl1pPr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kern="1200">
        <a:solidFill>
          <a:schemeClr val="tx1"/>
        </a:solidFill>
        <a:latin typeface="黑体" panose="02010609060101010101" pitchFamily="49" charset="-122"/>
        <a:ea typeface="黑体" panose="02010609060101010101" pitchFamily="49" charset="-122"/>
        <a:cs typeface="+mn-cs"/>
      </a:defRPr>
    </a:lvl9pPr>
  </p:defaultTextStyle>
  <p:extLst>
    <p:ext uri="{521415D9-36F7-43E2-AB2F-B90AF26B5E84}">
      <p14:sectionLst xmlns:p14="http://schemas.microsoft.com/office/powerpoint/2010/main">
        <p14:section name="默认节" id="{B4394E74-5DB5-477E-9270-3D6BBDFC1E34}">
          <p14:sldIdLst>
            <p14:sldId id="731"/>
          </p14:sldIdLst>
        </p14:section>
        <p14:section name="0. 课程介绍" id="{99B986F3-4601-4DE0-B83E-C99B47ED9461}">
          <p14:sldIdLst>
            <p14:sldId id="993"/>
            <p14:sldId id="994"/>
            <p14:sldId id="995"/>
            <p14:sldId id="996"/>
          </p14:sldIdLst>
        </p14:section>
        <p14:section name="第一堂课-JAVA介绍" id="{33D979B2-3CBC-4533-AC2F-77C75A5DC5EF}">
          <p14:sldIdLst>
            <p14:sldId id="1034"/>
            <p14:sldId id="1033"/>
            <p14:sldId id="1035"/>
            <p14:sldId id="997"/>
            <p14:sldId id="1037"/>
            <p14:sldId id="1038"/>
            <p14:sldId id="1043"/>
            <p14:sldId id="1044"/>
            <p14:sldId id="1042"/>
            <p14:sldId id="1070"/>
            <p14:sldId id="998"/>
            <p14:sldId id="1000"/>
            <p14:sldId id="1001"/>
            <p14:sldId id="1046"/>
            <p14:sldId id="1002"/>
            <p14:sldId id="1003"/>
            <p14:sldId id="1004"/>
            <p14:sldId id="1047"/>
          </p14:sldIdLst>
        </p14:section>
        <p14:section name="备用" id="{66CE5DCC-8F7E-4EC2-9FA9-9BF86C302450}">
          <p14:sldIdLst>
            <p14:sldId id="1005"/>
            <p14:sldId id="1006"/>
            <p14:sldId id="1053"/>
            <p14:sldId id="1007"/>
            <p14:sldId id="1049"/>
            <p14:sldId id="1008"/>
            <p14:sldId id="1051"/>
            <p14:sldId id="1052"/>
            <p14:sldId id="1009"/>
            <p14:sldId id="1010"/>
            <p14:sldId id="1011"/>
            <p14:sldId id="1012"/>
            <p14:sldId id="1013"/>
            <p14:sldId id="1014"/>
            <p14:sldId id="1054"/>
            <p14:sldId id="1015"/>
            <p14:sldId id="1067"/>
            <p14:sldId id="1016"/>
            <p14:sldId id="1017"/>
            <p14:sldId id="1057"/>
            <p14:sldId id="1058"/>
            <p14:sldId id="1059"/>
            <p14:sldId id="1020"/>
            <p14:sldId id="1021"/>
            <p14:sldId id="1022"/>
            <p14:sldId id="1023"/>
            <p14:sldId id="1024"/>
            <p14:sldId id="1025"/>
            <p14:sldId id="1026"/>
            <p14:sldId id="1068"/>
            <p14:sldId id="1027"/>
            <p14:sldId id="1060"/>
            <p14:sldId id="1028"/>
            <p14:sldId id="1029"/>
            <p14:sldId id="1061"/>
            <p14:sldId id="1062"/>
            <p14:sldId id="1030"/>
            <p14:sldId id="1063"/>
            <p14:sldId id="1031"/>
            <p14:sldId id="1032"/>
            <p14:sldId id="1064"/>
            <p14:sldId id="1065"/>
            <p14:sldId id="1066"/>
            <p14:sldId id="1069"/>
            <p14:sldId id="950"/>
          </p14:sldIdLst>
        </p14:section>
        <p14:section name="模板" id="{C2E2C973-3A99-4475-A47F-616EC16883F0}">
          <p14:sldIdLst/>
        </p14:section>
      </p14:sectionLst>
    </p:ext>
    <p:ext uri="{EFAFB233-063F-42B5-8137-9DF3F51BA10A}">
      <p15:sldGuideLst xmlns:p15="http://schemas.microsoft.com/office/powerpoint/2012/main">
        <p15:guide id="1" orient="horz" pos="2319" userDrawn="1">
          <p15:clr>
            <a:srgbClr val="A4A3A4"/>
          </p15:clr>
        </p15:guide>
        <p15:guide id="2" pos="278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驰" initials="驰"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0070C0"/>
    <a:srgbClr val="E97C30"/>
    <a:srgbClr val="4269BD"/>
    <a:srgbClr val="FFC000"/>
    <a:srgbClr val="3A97D7"/>
    <a:srgbClr val="E87E04"/>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4" autoAdjust="0"/>
    <p:restoredTop sz="90996" autoAdjust="0"/>
  </p:normalViewPr>
  <p:slideViewPr>
    <p:cSldViewPr snapToGrid="0" showGuides="1">
      <p:cViewPr varScale="1">
        <p:scale>
          <a:sx n="109" d="100"/>
          <a:sy n="109" d="100"/>
        </p:scale>
        <p:origin x="2131" y="86"/>
      </p:cViewPr>
      <p:guideLst>
        <p:guide orient="horz" pos="2319"/>
        <p:guide pos="2787"/>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560"/>
    </p:cViewPr>
  </p:sorterViewPr>
  <p:notesViewPr>
    <p:cSldViewPr snapToGrid="0">
      <p:cViewPr varScale="1">
        <p:scale>
          <a:sx n="88" d="100"/>
          <a:sy n="88" d="100"/>
        </p:scale>
        <p:origin x="2766"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29050" y="0"/>
            <a:ext cx="2930525" cy="49847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02FD63A-7E15-4CEE-A79D-3A075A522198}" type="datetimeFigureOut">
              <a:rPr lang="zh-CN" altLang="en-US"/>
              <a:t>2024/4/23</a:t>
            </a:fld>
            <a:endParaRPr lang="zh-CN" altLang="en-US"/>
          </a:p>
        </p:txBody>
      </p:sp>
      <p:sp>
        <p:nvSpPr>
          <p:cNvPr id="4" name="页脚占位符 3"/>
          <p:cNvSpPr>
            <a:spLocks noGrp="1"/>
          </p:cNvSpPr>
          <p:nvPr>
            <p:ph type="ftr" sz="quarter" idx="2"/>
          </p:nvPr>
        </p:nvSpPr>
        <p:spPr>
          <a:xfrm>
            <a:off x="0" y="9444038"/>
            <a:ext cx="2930525"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29050" y="9444038"/>
            <a:ext cx="2930525" cy="49847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80271288-0DC0-4648-BE44-D198F76B531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29050" y="0"/>
            <a:ext cx="2930525" cy="498475"/>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08E7480B-15EC-4C16-9E27-04B2B1920003}" type="datetimeFigureOut">
              <a:rPr lang="zh-CN" altLang="en-US"/>
              <a:t>2024/4/23</a:t>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6275" y="4784725"/>
            <a:ext cx="5408613" cy="3914775"/>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4038"/>
            <a:ext cx="2930525"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29050" y="9444038"/>
            <a:ext cx="2930525" cy="498475"/>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a:defRPr/>
            </a:pPr>
            <a:fld id="{9E2A7470-0A20-41F7-B9CB-7C7EDD75F38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9E2A7470-0A20-41F7-B9CB-7C7EDD75F38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10</a:t>
            </a:fld>
            <a:endParaRPr lang="zh-CN" altLang="en-US"/>
          </a:p>
        </p:txBody>
      </p:sp>
    </p:spTree>
    <p:extLst>
      <p:ext uri="{BB962C8B-B14F-4D97-AF65-F5344CB8AC3E}">
        <p14:creationId xmlns:p14="http://schemas.microsoft.com/office/powerpoint/2010/main" val="4004702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11</a:t>
            </a:fld>
            <a:endParaRPr lang="zh-CN" altLang="en-US"/>
          </a:p>
        </p:txBody>
      </p:sp>
    </p:spTree>
    <p:extLst>
      <p:ext uri="{BB962C8B-B14F-4D97-AF65-F5344CB8AC3E}">
        <p14:creationId xmlns:p14="http://schemas.microsoft.com/office/powerpoint/2010/main" val="2414246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12</a:t>
            </a:fld>
            <a:endParaRPr lang="zh-CN" altLang="en-US"/>
          </a:p>
        </p:txBody>
      </p:sp>
    </p:spTree>
    <p:extLst>
      <p:ext uri="{BB962C8B-B14F-4D97-AF65-F5344CB8AC3E}">
        <p14:creationId xmlns:p14="http://schemas.microsoft.com/office/powerpoint/2010/main" val="220516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13</a:t>
            </a:fld>
            <a:endParaRPr lang="zh-CN" altLang="en-US"/>
          </a:p>
        </p:txBody>
      </p:sp>
    </p:spTree>
    <p:extLst>
      <p:ext uri="{BB962C8B-B14F-4D97-AF65-F5344CB8AC3E}">
        <p14:creationId xmlns:p14="http://schemas.microsoft.com/office/powerpoint/2010/main" val="426846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14</a:t>
            </a:fld>
            <a:endParaRPr lang="zh-CN" altLang="en-US"/>
          </a:p>
        </p:txBody>
      </p:sp>
    </p:spTree>
    <p:extLst>
      <p:ext uri="{BB962C8B-B14F-4D97-AF65-F5344CB8AC3E}">
        <p14:creationId xmlns:p14="http://schemas.microsoft.com/office/powerpoint/2010/main" val="349575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15</a:t>
            </a:fld>
            <a:endParaRPr lang="zh-CN" altLang="en-US"/>
          </a:p>
        </p:txBody>
      </p:sp>
    </p:spTree>
    <p:extLst>
      <p:ext uri="{BB962C8B-B14F-4D97-AF65-F5344CB8AC3E}">
        <p14:creationId xmlns:p14="http://schemas.microsoft.com/office/powerpoint/2010/main" val="426583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16</a:t>
            </a:fld>
            <a:endParaRPr lang="zh-CN" altLang="en-US"/>
          </a:p>
        </p:txBody>
      </p:sp>
    </p:spTree>
    <p:extLst>
      <p:ext uri="{BB962C8B-B14F-4D97-AF65-F5344CB8AC3E}">
        <p14:creationId xmlns:p14="http://schemas.microsoft.com/office/powerpoint/2010/main" val="722699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17</a:t>
            </a:fld>
            <a:endParaRPr lang="zh-CN" altLang="en-US"/>
          </a:p>
        </p:txBody>
      </p:sp>
    </p:spTree>
    <p:extLst>
      <p:ext uri="{BB962C8B-B14F-4D97-AF65-F5344CB8AC3E}">
        <p14:creationId xmlns:p14="http://schemas.microsoft.com/office/powerpoint/2010/main" val="3957627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18</a:t>
            </a:fld>
            <a:endParaRPr lang="zh-CN" altLang="en-US"/>
          </a:p>
        </p:txBody>
      </p:sp>
    </p:spTree>
    <p:extLst>
      <p:ext uri="{BB962C8B-B14F-4D97-AF65-F5344CB8AC3E}">
        <p14:creationId xmlns:p14="http://schemas.microsoft.com/office/powerpoint/2010/main" val="83963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19</a:t>
            </a:fld>
            <a:endParaRPr lang="zh-CN" altLang="en-US"/>
          </a:p>
        </p:txBody>
      </p:sp>
    </p:spTree>
    <p:extLst>
      <p:ext uri="{BB962C8B-B14F-4D97-AF65-F5344CB8AC3E}">
        <p14:creationId xmlns:p14="http://schemas.microsoft.com/office/powerpoint/2010/main" val="893339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a:t>
            </a:fld>
            <a:endParaRPr lang="zh-CN" altLang="en-US"/>
          </a:p>
        </p:txBody>
      </p:sp>
    </p:spTree>
    <p:extLst>
      <p:ext uri="{BB962C8B-B14F-4D97-AF65-F5344CB8AC3E}">
        <p14:creationId xmlns:p14="http://schemas.microsoft.com/office/powerpoint/2010/main" val="2693173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20</a:t>
            </a:fld>
            <a:endParaRPr lang="zh-CN" altLang="en-US"/>
          </a:p>
        </p:txBody>
      </p:sp>
    </p:spTree>
    <p:extLst>
      <p:ext uri="{BB962C8B-B14F-4D97-AF65-F5344CB8AC3E}">
        <p14:creationId xmlns:p14="http://schemas.microsoft.com/office/powerpoint/2010/main" val="2904898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21</a:t>
            </a:fld>
            <a:endParaRPr lang="zh-CN" altLang="en-US"/>
          </a:p>
        </p:txBody>
      </p:sp>
    </p:spTree>
    <p:extLst>
      <p:ext uri="{BB962C8B-B14F-4D97-AF65-F5344CB8AC3E}">
        <p14:creationId xmlns:p14="http://schemas.microsoft.com/office/powerpoint/2010/main" val="341663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22</a:t>
            </a:fld>
            <a:endParaRPr lang="zh-CN" altLang="en-US"/>
          </a:p>
        </p:txBody>
      </p:sp>
    </p:spTree>
    <p:extLst>
      <p:ext uri="{BB962C8B-B14F-4D97-AF65-F5344CB8AC3E}">
        <p14:creationId xmlns:p14="http://schemas.microsoft.com/office/powerpoint/2010/main" val="1025458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fontAlgn="base">
              <a:spcBef>
                <a:spcPct val="0"/>
              </a:spcBef>
              <a:spcAft>
                <a:spcPct val="0"/>
              </a:spcAft>
            </a:pPr>
            <a:fld id="{5F5A0C5F-0D8B-4FEB-B47E-F4BBDACFC635}" type="slidenum">
              <a:rPr lang="zh-CN" altLang="en-US">
                <a:latin typeface="Calibri" panose="020F0502020204030204" pitchFamily="34" charset="0"/>
                <a:ea typeface="宋体" panose="02010600030101010101" pitchFamily="2" charset="-122"/>
              </a:rPr>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78747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24</a:t>
            </a:fld>
            <a:endParaRPr lang="zh-CN" altLang="en-US"/>
          </a:p>
        </p:txBody>
      </p:sp>
    </p:spTree>
    <p:extLst>
      <p:ext uri="{BB962C8B-B14F-4D97-AF65-F5344CB8AC3E}">
        <p14:creationId xmlns:p14="http://schemas.microsoft.com/office/powerpoint/2010/main" val="1129197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25</a:t>
            </a:fld>
            <a:endParaRPr lang="zh-CN" altLang="en-US"/>
          </a:p>
        </p:txBody>
      </p:sp>
    </p:spTree>
    <p:extLst>
      <p:ext uri="{BB962C8B-B14F-4D97-AF65-F5344CB8AC3E}">
        <p14:creationId xmlns:p14="http://schemas.microsoft.com/office/powerpoint/2010/main" val="3470635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26</a:t>
            </a:fld>
            <a:endParaRPr lang="zh-CN" altLang="en-US"/>
          </a:p>
        </p:txBody>
      </p:sp>
    </p:spTree>
    <p:extLst>
      <p:ext uri="{BB962C8B-B14F-4D97-AF65-F5344CB8AC3E}">
        <p14:creationId xmlns:p14="http://schemas.microsoft.com/office/powerpoint/2010/main" val="4092220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27</a:t>
            </a:fld>
            <a:endParaRPr lang="zh-CN" altLang="en-US"/>
          </a:p>
        </p:txBody>
      </p:sp>
    </p:spTree>
    <p:extLst>
      <p:ext uri="{BB962C8B-B14F-4D97-AF65-F5344CB8AC3E}">
        <p14:creationId xmlns:p14="http://schemas.microsoft.com/office/powerpoint/2010/main" val="53808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28</a:t>
            </a:fld>
            <a:endParaRPr lang="zh-CN" altLang="en-US"/>
          </a:p>
        </p:txBody>
      </p:sp>
    </p:spTree>
    <p:extLst>
      <p:ext uri="{BB962C8B-B14F-4D97-AF65-F5344CB8AC3E}">
        <p14:creationId xmlns:p14="http://schemas.microsoft.com/office/powerpoint/2010/main" val="3881201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29</a:t>
            </a:fld>
            <a:endParaRPr lang="zh-CN" altLang="en-US"/>
          </a:p>
        </p:txBody>
      </p:sp>
    </p:spTree>
    <p:extLst>
      <p:ext uri="{BB962C8B-B14F-4D97-AF65-F5344CB8AC3E}">
        <p14:creationId xmlns:p14="http://schemas.microsoft.com/office/powerpoint/2010/main" val="1383316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a:t>
            </a:fld>
            <a:endParaRPr lang="zh-CN" altLang="en-US"/>
          </a:p>
        </p:txBody>
      </p:sp>
    </p:spTree>
    <p:extLst>
      <p:ext uri="{BB962C8B-B14F-4D97-AF65-F5344CB8AC3E}">
        <p14:creationId xmlns:p14="http://schemas.microsoft.com/office/powerpoint/2010/main" val="3322512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30</a:t>
            </a:fld>
            <a:endParaRPr lang="zh-CN" altLang="en-US"/>
          </a:p>
        </p:txBody>
      </p:sp>
    </p:spTree>
    <p:extLst>
      <p:ext uri="{BB962C8B-B14F-4D97-AF65-F5344CB8AC3E}">
        <p14:creationId xmlns:p14="http://schemas.microsoft.com/office/powerpoint/2010/main" val="2984806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31</a:t>
            </a:fld>
            <a:endParaRPr lang="zh-CN" altLang="en-US"/>
          </a:p>
        </p:txBody>
      </p:sp>
    </p:spTree>
    <p:extLst>
      <p:ext uri="{BB962C8B-B14F-4D97-AF65-F5344CB8AC3E}">
        <p14:creationId xmlns:p14="http://schemas.microsoft.com/office/powerpoint/2010/main" val="3472886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32</a:t>
            </a:fld>
            <a:endParaRPr lang="zh-CN" altLang="en-US"/>
          </a:p>
        </p:txBody>
      </p:sp>
    </p:spTree>
    <p:extLst>
      <p:ext uri="{BB962C8B-B14F-4D97-AF65-F5344CB8AC3E}">
        <p14:creationId xmlns:p14="http://schemas.microsoft.com/office/powerpoint/2010/main" val="1190094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33</a:t>
            </a:fld>
            <a:endParaRPr lang="zh-CN" altLang="en-US"/>
          </a:p>
        </p:txBody>
      </p:sp>
    </p:spTree>
    <p:extLst>
      <p:ext uri="{BB962C8B-B14F-4D97-AF65-F5344CB8AC3E}">
        <p14:creationId xmlns:p14="http://schemas.microsoft.com/office/powerpoint/2010/main" val="3341012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34</a:t>
            </a:fld>
            <a:endParaRPr lang="zh-CN" altLang="en-US"/>
          </a:p>
        </p:txBody>
      </p:sp>
    </p:spTree>
    <p:extLst>
      <p:ext uri="{BB962C8B-B14F-4D97-AF65-F5344CB8AC3E}">
        <p14:creationId xmlns:p14="http://schemas.microsoft.com/office/powerpoint/2010/main" val="1250089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35</a:t>
            </a:fld>
            <a:endParaRPr lang="zh-CN" altLang="en-US"/>
          </a:p>
        </p:txBody>
      </p:sp>
    </p:spTree>
    <p:extLst>
      <p:ext uri="{BB962C8B-B14F-4D97-AF65-F5344CB8AC3E}">
        <p14:creationId xmlns:p14="http://schemas.microsoft.com/office/powerpoint/2010/main" val="564092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36</a:t>
            </a:fld>
            <a:endParaRPr lang="zh-CN" altLang="en-US"/>
          </a:p>
        </p:txBody>
      </p:sp>
    </p:spTree>
    <p:extLst>
      <p:ext uri="{BB962C8B-B14F-4D97-AF65-F5344CB8AC3E}">
        <p14:creationId xmlns:p14="http://schemas.microsoft.com/office/powerpoint/2010/main" val="2980202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37</a:t>
            </a:fld>
            <a:endParaRPr lang="zh-CN" altLang="en-US"/>
          </a:p>
        </p:txBody>
      </p:sp>
    </p:spTree>
    <p:extLst>
      <p:ext uri="{BB962C8B-B14F-4D97-AF65-F5344CB8AC3E}">
        <p14:creationId xmlns:p14="http://schemas.microsoft.com/office/powerpoint/2010/main" val="119137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38</a:t>
            </a:fld>
            <a:endParaRPr lang="zh-CN" altLang="en-US"/>
          </a:p>
        </p:txBody>
      </p:sp>
    </p:spTree>
    <p:extLst>
      <p:ext uri="{BB962C8B-B14F-4D97-AF65-F5344CB8AC3E}">
        <p14:creationId xmlns:p14="http://schemas.microsoft.com/office/powerpoint/2010/main" val="3741786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39</a:t>
            </a:fld>
            <a:endParaRPr lang="zh-CN" altLang="en-US"/>
          </a:p>
        </p:txBody>
      </p:sp>
    </p:spTree>
    <p:extLst>
      <p:ext uri="{BB962C8B-B14F-4D97-AF65-F5344CB8AC3E}">
        <p14:creationId xmlns:p14="http://schemas.microsoft.com/office/powerpoint/2010/main" val="5347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a:t>
            </a:fld>
            <a:endParaRPr lang="zh-CN" altLang="en-US"/>
          </a:p>
        </p:txBody>
      </p:sp>
    </p:spTree>
    <p:extLst>
      <p:ext uri="{BB962C8B-B14F-4D97-AF65-F5344CB8AC3E}">
        <p14:creationId xmlns:p14="http://schemas.microsoft.com/office/powerpoint/2010/main" val="2839416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fontAlgn="base">
              <a:spcBef>
                <a:spcPct val="0"/>
              </a:spcBef>
              <a:spcAft>
                <a:spcPct val="0"/>
              </a:spcAft>
            </a:pPr>
            <a:fld id="{5F5A0C5F-0D8B-4FEB-B47E-F4BBDACFC635}" type="slidenum">
              <a:rPr lang="zh-CN" altLang="en-US">
                <a:latin typeface="Calibri" panose="020F0502020204030204" pitchFamily="34" charset="0"/>
                <a:ea typeface="宋体" panose="02010600030101010101" pitchFamily="2" charset="-122"/>
              </a:rPr>
              <a:t>40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8993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41</a:t>
            </a:fld>
            <a:endParaRPr lang="zh-CN" altLang="en-US"/>
          </a:p>
        </p:txBody>
      </p:sp>
    </p:spTree>
    <p:extLst>
      <p:ext uri="{BB962C8B-B14F-4D97-AF65-F5344CB8AC3E}">
        <p14:creationId xmlns:p14="http://schemas.microsoft.com/office/powerpoint/2010/main" val="3263163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42</a:t>
            </a:fld>
            <a:endParaRPr lang="zh-CN" altLang="en-US"/>
          </a:p>
        </p:txBody>
      </p:sp>
    </p:spTree>
    <p:extLst>
      <p:ext uri="{BB962C8B-B14F-4D97-AF65-F5344CB8AC3E}">
        <p14:creationId xmlns:p14="http://schemas.microsoft.com/office/powerpoint/2010/main" val="28701520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43</a:t>
            </a:fld>
            <a:endParaRPr lang="zh-CN" altLang="en-US"/>
          </a:p>
        </p:txBody>
      </p:sp>
    </p:spTree>
    <p:extLst>
      <p:ext uri="{BB962C8B-B14F-4D97-AF65-F5344CB8AC3E}">
        <p14:creationId xmlns:p14="http://schemas.microsoft.com/office/powerpoint/2010/main" val="1112302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44</a:t>
            </a:fld>
            <a:endParaRPr lang="zh-CN" altLang="en-US"/>
          </a:p>
        </p:txBody>
      </p:sp>
    </p:spTree>
    <p:extLst>
      <p:ext uri="{BB962C8B-B14F-4D97-AF65-F5344CB8AC3E}">
        <p14:creationId xmlns:p14="http://schemas.microsoft.com/office/powerpoint/2010/main" val="148395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45</a:t>
            </a:fld>
            <a:endParaRPr lang="zh-CN" altLang="en-US"/>
          </a:p>
        </p:txBody>
      </p:sp>
    </p:spTree>
    <p:extLst>
      <p:ext uri="{BB962C8B-B14F-4D97-AF65-F5344CB8AC3E}">
        <p14:creationId xmlns:p14="http://schemas.microsoft.com/office/powerpoint/2010/main" val="3656823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46</a:t>
            </a:fld>
            <a:endParaRPr lang="zh-CN" altLang="en-US"/>
          </a:p>
        </p:txBody>
      </p:sp>
    </p:spTree>
    <p:extLst>
      <p:ext uri="{BB962C8B-B14F-4D97-AF65-F5344CB8AC3E}">
        <p14:creationId xmlns:p14="http://schemas.microsoft.com/office/powerpoint/2010/main" val="1386251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47</a:t>
            </a:fld>
            <a:endParaRPr lang="zh-CN" altLang="en-US"/>
          </a:p>
        </p:txBody>
      </p:sp>
    </p:spTree>
    <p:extLst>
      <p:ext uri="{BB962C8B-B14F-4D97-AF65-F5344CB8AC3E}">
        <p14:creationId xmlns:p14="http://schemas.microsoft.com/office/powerpoint/2010/main" val="2645753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48</a:t>
            </a:fld>
            <a:endParaRPr lang="zh-CN" altLang="en-US"/>
          </a:p>
        </p:txBody>
      </p:sp>
    </p:spTree>
    <p:extLst>
      <p:ext uri="{BB962C8B-B14F-4D97-AF65-F5344CB8AC3E}">
        <p14:creationId xmlns:p14="http://schemas.microsoft.com/office/powerpoint/2010/main" val="3220712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49</a:t>
            </a:fld>
            <a:endParaRPr lang="zh-CN" altLang="en-US"/>
          </a:p>
        </p:txBody>
      </p:sp>
    </p:spTree>
    <p:extLst>
      <p:ext uri="{BB962C8B-B14F-4D97-AF65-F5344CB8AC3E}">
        <p14:creationId xmlns:p14="http://schemas.microsoft.com/office/powerpoint/2010/main" val="3504356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a:t>
            </a:fld>
            <a:endParaRPr lang="zh-CN" altLang="en-US"/>
          </a:p>
        </p:txBody>
      </p:sp>
    </p:spTree>
    <p:extLst>
      <p:ext uri="{BB962C8B-B14F-4D97-AF65-F5344CB8AC3E}">
        <p14:creationId xmlns:p14="http://schemas.microsoft.com/office/powerpoint/2010/main" val="3138920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50</a:t>
            </a:fld>
            <a:endParaRPr lang="zh-CN" altLang="en-US"/>
          </a:p>
        </p:txBody>
      </p:sp>
    </p:spTree>
    <p:extLst>
      <p:ext uri="{BB962C8B-B14F-4D97-AF65-F5344CB8AC3E}">
        <p14:creationId xmlns:p14="http://schemas.microsoft.com/office/powerpoint/2010/main" val="4100471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51</a:t>
            </a:fld>
            <a:endParaRPr lang="zh-CN" altLang="en-US"/>
          </a:p>
        </p:txBody>
      </p:sp>
    </p:spTree>
    <p:extLst>
      <p:ext uri="{BB962C8B-B14F-4D97-AF65-F5344CB8AC3E}">
        <p14:creationId xmlns:p14="http://schemas.microsoft.com/office/powerpoint/2010/main" val="3125527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52</a:t>
            </a:fld>
            <a:endParaRPr lang="zh-CN" altLang="en-US"/>
          </a:p>
        </p:txBody>
      </p:sp>
    </p:spTree>
    <p:extLst>
      <p:ext uri="{BB962C8B-B14F-4D97-AF65-F5344CB8AC3E}">
        <p14:creationId xmlns:p14="http://schemas.microsoft.com/office/powerpoint/2010/main" val="28677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fontAlgn="base">
              <a:spcBef>
                <a:spcPct val="0"/>
              </a:spcBef>
              <a:spcAft>
                <a:spcPct val="0"/>
              </a:spcAft>
            </a:pPr>
            <a:fld id="{5F5A0C5F-0D8B-4FEB-B47E-F4BBDACFC635}" type="slidenum">
              <a:rPr lang="zh-CN" altLang="en-US">
                <a:latin typeface="Calibri" panose="020F0502020204030204" pitchFamily="34" charset="0"/>
                <a:ea typeface="宋体" panose="02010600030101010101" pitchFamily="2" charset="-122"/>
              </a:rPr>
              <a:t>53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6178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54</a:t>
            </a:fld>
            <a:endParaRPr lang="zh-CN" altLang="en-US"/>
          </a:p>
        </p:txBody>
      </p:sp>
    </p:spTree>
    <p:extLst>
      <p:ext uri="{BB962C8B-B14F-4D97-AF65-F5344CB8AC3E}">
        <p14:creationId xmlns:p14="http://schemas.microsoft.com/office/powerpoint/2010/main" val="505162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55</a:t>
            </a:fld>
            <a:endParaRPr lang="zh-CN" altLang="en-US"/>
          </a:p>
        </p:txBody>
      </p:sp>
    </p:spTree>
    <p:extLst>
      <p:ext uri="{BB962C8B-B14F-4D97-AF65-F5344CB8AC3E}">
        <p14:creationId xmlns:p14="http://schemas.microsoft.com/office/powerpoint/2010/main" val="65100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56</a:t>
            </a:fld>
            <a:endParaRPr lang="zh-CN" altLang="en-US"/>
          </a:p>
        </p:txBody>
      </p:sp>
    </p:spTree>
    <p:extLst>
      <p:ext uri="{BB962C8B-B14F-4D97-AF65-F5344CB8AC3E}">
        <p14:creationId xmlns:p14="http://schemas.microsoft.com/office/powerpoint/2010/main" val="7119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57</a:t>
            </a:fld>
            <a:endParaRPr lang="zh-CN" altLang="en-US"/>
          </a:p>
        </p:txBody>
      </p:sp>
    </p:spTree>
    <p:extLst>
      <p:ext uri="{BB962C8B-B14F-4D97-AF65-F5344CB8AC3E}">
        <p14:creationId xmlns:p14="http://schemas.microsoft.com/office/powerpoint/2010/main" val="3196031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58</a:t>
            </a:fld>
            <a:endParaRPr lang="zh-CN" altLang="en-US"/>
          </a:p>
        </p:txBody>
      </p:sp>
    </p:spTree>
    <p:extLst>
      <p:ext uri="{BB962C8B-B14F-4D97-AF65-F5344CB8AC3E}">
        <p14:creationId xmlns:p14="http://schemas.microsoft.com/office/powerpoint/2010/main" val="1084764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59</a:t>
            </a:fld>
            <a:endParaRPr lang="zh-CN" altLang="en-US"/>
          </a:p>
        </p:txBody>
      </p:sp>
    </p:spTree>
    <p:extLst>
      <p:ext uri="{BB962C8B-B14F-4D97-AF65-F5344CB8AC3E}">
        <p14:creationId xmlns:p14="http://schemas.microsoft.com/office/powerpoint/2010/main" val="291749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9E2A7470-0A20-41F7-B9CB-7C7EDD75F38F}" type="slidenum">
              <a:rPr lang="zh-CN" altLang="en-US" smtClean="0"/>
              <a:t>6</a:t>
            </a:fld>
            <a:endParaRPr lang="zh-CN" altLang="en-US"/>
          </a:p>
        </p:txBody>
      </p:sp>
    </p:spTree>
    <p:extLst>
      <p:ext uri="{BB962C8B-B14F-4D97-AF65-F5344CB8AC3E}">
        <p14:creationId xmlns:p14="http://schemas.microsoft.com/office/powerpoint/2010/main" val="1450765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60</a:t>
            </a:fld>
            <a:endParaRPr lang="zh-CN" altLang="en-US"/>
          </a:p>
        </p:txBody>
      </p:sp>
    </p:spTree>
    <p:extLst>
      <p:ext uri="{BB962C8B-B14F-4D97-AF65-F5344CB8AC3E}">
        <p14:creationId xmlns:p14="http://schemas.microsoft.com/office/powerpoint/2010/main" val="1012163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61</a:t>
            </a:fld>
            <a:endParaRPr lang="zh-CN" altLang="en-US"/>
          </a:p>
        </p:txBody>
      </p:sp>
    </p:spTree>
    <p:extLst>
      <p:ext uri="{BB962C8B-B14F-4D97-AF65-F5344CB8AC3E}">
        <p14:creationId xmlns:p14="http://schemas.microsoft.com/office/powerpoint/2010/main" val="2795919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62</a:t>
            </a:fld>
            <a:endParaRPr lang="zh-CN" altLang="en-US"/>
          </a:p>
        </p:txBody>
      </p:sp>
    </p:spTree>
    <p:extLst>
      <p:ext uri="{BB962C8B-B14F-4D97-AF65-F5344CB8AC3E}">
        <p14:creationId xmlns:p14="http://schemas.microsoft.com/office/powerpoint/2010/main" val="2561561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63</a:t>
            </a:fld>
            <a:endParaRPr lang="zh-CN" altLang="en-US"/>
          </a:p>
        </p:txBody>
      </p:sp>
    </p:spTree>
    <p:extLst>
      <p:ext uri="{BB962C8B-B14F-4D97-AF65-F5344CB8AC3E}">
        <p14:creationId xmlns:p14="http://schemas.microsoft.com/office/powerpoint/2010/main" val="2723616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64</a:t>
            </a:fld>
            <a:endParaRPr lang="zh-CN" altLang="en-US"/>
          </a:p>
        </p:txBody>
      </p:sp>
    </p:spTree>
    <p:extLst>
      <p:ext uri="{BB962C8B-B14F-4D97-AF65-F5344CB8AC3E}">
        <p14:creationId xmlns:p14="http://schemas.microsoft.com/office/powerpoint/2010/main" val="136323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65</a:t>
            </a:fld>
            <a:endParaRPr lang="zh-CN" altLang="en-US"/>
          </a:p>
        </p:txBody>
      </p:sp>
    </p:spTree>
    <p:extLst>
      <p:ext uri="{BB962C8B-B14F-4D97-AF65-F5344CB8AC3E}">
        <p14:creationId xmlns:p14="http://schemas.microsoft.com/office/powerpoint/2010/main" val="2231889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66</a:t>
            </a:fld>
            <a:endParaRPr lang="zh-CN" altLang="en-US"/>
          </a:p>
        </p:txBody>
      </p:sp>
    </p:spTree>
    <p:extLst>
      <p:ext uri="{BB962C8B-B14F-4D97-AF65-F5344CB8AC3E}">
        <p14:creationId xmlns:p14="http://schemas.microsoft.com/office/powerpoint/2010/main" val="3941924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67</a:t>
            </a:fld>
            <a:endParaRPr lang="zh-CN" altLang="en-US"/>
          </a:p>
        </p:txBody>
      </p:sp>
    </p:spTree>
    <p:extLst>
      <p:ext uri="{BB962C8B-B14F-4D97-AF65-F5344CB8AC3E}">
        <p14:creationId xmlns:p14="http://schemas.microsoft.com/office/powerpoint/2010/main" val="28283699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fld id="{9E2A7470-0A20-41F7-B9CB-7C7EDD75F38F}" type="slidenum">
              <a:rPr lang="zh-CN" altLang="en-US" smtClean="0"/>
              <a:t>68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fontAlgn="base">
              <a:spcBef>
                <a:spcPct val="0"/>
              </a:spcBef>
              <a:spcAft>
                <a:spcPct val="0"/>
              </a:spcAft>
            </a:pPr>
            <a:fld id="{5F5A0C5F-0D8B-4FEB-B47E-F4BBDACFC635}" type="slidenum">
              <a:rPr lang="zh-CN" altLang="en-US">
                <a:latin typeface="Calibri" panose="020F0502020204030204" pitchFamily="34" charset="0"/>
                <a:ea typeface="宋体" panose="02010600030101010101" pitchFamily="2" charset="-122"/>
              </a:rPr>
              <a:t>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74286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fontAlgn="base">
              <a:spcBef>
                <a:spcPct val="0"/>
              </a:spcBef>
              <a:spcAft>
                <a:spcPct val="0"/>
              </a:spcAft>
            </a:pPr>
            <a:fld id="{5F5A0C5F-0D8B-4FEB-B47E-F4BBDACFC635}" type="slidenum">
              <a:rPr lang="zh-CN" altLang="en-US">
                <a:latin typeface="Calibri" panose="020F0502020204030204" pitchFamily="34" charset="0"/>
                <a:ea typeface="宋体" panose="02010600030101010101" pitchFamily="2" charset="-122"/>
              </a:rPr>
              <a:t>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49893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F47CB-3076-4026-8B18-63F39C6D1FFE}" type="slidenum">
              <a:rPr lang="zh-CN" altLang="en-US" smtClean="0"/>
              <a:t>9</a:t>
            </a:fld>
            <a:endParaRPr lang="zh-CN" altLang="en-US"/>
          </a:p>
        </p:txBody>
      </p:sp>
    </p:spTree>
    <p:extLst>
      <p:ext uri="{BB962C8B-B14F-4D97-AF65-F5344CB8AC3E}">
        <p14:creationId xmlns:p14="http://schemas.microsoft.com/office/powerpoint/2010/main" val="3506375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矩形 1"/>
          <p:cNvSpPr/>
          <p:nvPr userDrawn="1"/>
        </p:nvSpPr>
        <p:spPr>
          <a:xfrm>
            <a:off x="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5905500" y="360363"/>
            <a:ext cx="3240088" cy="53975"/>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流程图: 过程 1"/>
          <p:cNvSpPr/>
          <p:nvPr userDrawn="1"/>
        </p:nvSpPr>
        <p:spPr>
          <a:xfrm rot="5400000">
            <a:off x="-47625" y="263525"/>
            <a:ext cx="739775" cy="644525"/>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流程图: 过程 2"/>
          <p:cNvSpPr/>
          <p:nvPr userDrawn="1"/>
        </p:nvSpPr>
        <p:spPr>
          <a:xfrm rot="5400000">
            <a:off x="440531" y="523082"/>
            <a:ext cx="739775" cy="125412"/>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流程图: 过程 3"/>
          <p:cNvSpPr/>
          <p:nvPr userDrawn="1"/>
        </p:nvSpPr>
        <p:spPr>
          <a:xfrm rot="5400000">
            <a:off x="4486275" y="2200275"/>
            <a:ext cx="171450" cy="914400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p:cNvSpPr/>
          <p:nvPr userDrawn="1"/>
        </p:nvSpPr>
        <p:spPr>
          <a:xfrm rot="5400000" flipH="1">
            <a:off x="8183563" y="5849938"/>
            <a:ext cx="328612" cy="159226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6" name="图片 5"/>
          <p:cNvPicPr>
            <a:picLocks noChangeAspect="1"/>
          </p:cNvPicPr>
          <p:nvPr userDrawn="1"/>
        </p:nvPicPr>
        <p:blipFill>
          <a:blip r:embed="rId2">
            <a:biLevel thresh="50000"/>
            <a:grayscl/>
            <a:extLst>
              <a:ext uri="{28A0092B-C50C-407E-A947-70E740481C1C}">
                <a14:useLocalDpi xmlns:a14="http://schemas.microsoft.com/office/drawing/2010/main" val="0"/>
              </a:ext>
            </a:extLst>
          </a:blip>
          <a:srcRect t="77927" r="53951"/>
          <a:stretch>
            <a:fillRect/>
          </a:stretch>
        </p:blipFill>
        <p:spPr bwMode="auto">
          <a:xfrm>
            <a:off x="7829550" y="6523038"/>
            <a:ext cx="11541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8919" y="113506"/>
            <a:ext cx="812800" cy="801688"/>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1" fmla="*/ 0 w 661307"/>
              <a:gd name="connsiteY0-2" fmla="*/ 0 h 726621"/>
              <a:gd name="connsiteX1-3" fmla="*/ 661307 w 661307"/>
              <a:gd name="connsiteY1-4" fmla="*/ 0 h 726621"/>
              <a:gd name="connsiteX2-5" fmla="*/ 661307 w 661307"/>
              <a:gd name="connsiteY2-6" fmla="*/ 726621 h 726621"/>
              <a:gd name="connsiteX3-7" fmla="*/ 326571 w 661307"/>
              <a:gd name="connsiteY3-8" fmla="*/ 718457 h 726621"/>
              <a:gd name="connsiteX4-9" fmla="*/ 0 w 661307"/>
              <a:gd name="connsiteY4-10" fmla="*/ 726621 h 726621"/>
              <a:gd name="connsiteX5" fmla="*/ 0 w 661307"/>
              <a:gd name="connsiteY5" fmla="*/ 0 h 726621"/>
              <a:gd name="connsiteX0-11" fmla="*/ 0 w 661307"/>
              <a:gd name="connsiteY0-12" fmla="*/ 0 h 898071"/>
              <a:gd name="connsiteX1-13" fmla="*/ 661307 w 661307"/>
              <a:gd name="connsiteY1-14" fmla="*/ 0 h 898071"/>
              <a:gd name="connsiteX2-15" fmla="*/ 661307 w 661307"/>
              <a:gd name="connsiteY2-16" fmla="*/ 726621 h 898071"/>
              <a:gd name="connsiteX3-17" fmla="*/ 351063 w 661307"/>
              <a:gd name="connsiteY3-18" fmla="*/ 898071 h 898071"/>
              <a:gd name="connsiteX4-19" fmla="*/ 0 w 661307"/>
              <a:gd name="connsiteY4-20" fmla="*/ 726621 h 898071"/>
              <a:gd name="connsiteX5-21" fmla="*/ 0 w 661307"/>
              <a:gd name="connsiteY5-22" fmla="*/ 0 h 898071"/>
              <a:gd name="connsiteX0-23" fmla="*/ 0 w 661307"/>
              <a:gd name="connsiteY0-24" fmla="*/ 0 h 898071"/>
              <a:gd name="connsiteX1-25" fmla="*/ 661307 w 661307"/>
              <a:gd name="connsiteY1-26" fmla="*/ 0 h 898071"/>
              <a:gd name="connsiteX2-27" fmla="*/ 661307 w 661307"/>
              <a:gd name="connsiteY2-28" fmla="*/ 726621 h 898071"/>
              <a:gd name="connsiteX3-29" fmla="*/ 318406 w 661307"/>
              <a:gd name="connsiteY3-30" fmla="*/ 898071 h 898071"/>
              <a:gd name="connsiteX4-31" fmla="*/ 0 w 661307"/>
              <a:gd name="connsiteY4-32" fmla="*/ 726621 h 898071"/>
              <a:gd name="connsiteX5-33" fmla="*/ 0 w 661307"/>
              <a:gd name="connsiteY5-34" fmla="*/ 0 h 898071"/>
              <a:gd name="connsiteX0-35" fmla="*/ 0 w 661307"/>
              <a:gd name="connsiteY0-36" fmla="*/ 0 h 898071"/>
              <a:gd name="connsiteX1-37" fmla="*/ 661307 w 661307"/>
              <a:gd name="connsiteY1-38" fmla="*/ 0 h 898071"/>
              <a:gd name="connsiteX2-39" fmla="*/ 661307 w 661307"/>
              <a:gd name="connsiteY2-40" fmla="*/ 726621 h 898071"/>
              <a:gd name="connsiteX3-41" fmla="*/ 310242 w 661307"/>
              <a:gd name="connsiteY3-42" fmla="*/ 898071 h 898071"/>
              <a:gd name="connsiteX4-43" fmla="*/ 0 w 661307"/>
              <a:gd name="connsiteY4-44" fmla="*/ 726621 h 898071"/>
              <a:gd name="connsiteX5-45" fmla="*/ 0 w 661307"/>
              <a:gd name="connsiteY5-46" fmla="*/ 0 h 898071"/>
              <a:gd name="connsiteX0-47" fmla="*/ 0 w 661307"/>
              <a:gd name="connsiteY0-48" fmla="*/ 0 h 898071"/>
              <a:gd name="connsiteX1-49" fmla="*/ 661307 w 661307"/>
              <a:gd name="connsiteY1-50" fmla="*/ 0 h 898071"/>
              <a:gd name="connsiteX2-51" fmla="*/ 661307 w 661307"/>
              <a:gd name="connsiteY2-52" fmla="*/ 726621 h 898071"/>
              <a:gd name="connsiteX3-53" fmla="*/ 331673 w 661307"/>
              <a:gd name="connsiteY3-54" fmla="*/ 898071 h 898071"/>
              <a:gd name="connsiteX4-55" fmla="*/ 0 w 661307"/>
              <a:gd name="connsiteY4-56" fmla="*/ 726621 h 898071"/>
              <a:gd name="connsiteX5-57" fmla="*/ 0 w 661307"/>
              <a:gd name="connsiteY5-58" fmla="*/ 0 h 898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p:cNvPicPr>
            <a:picLocks noChangeAspect="1"/>
          </p:cNvPicPr>
          <p:nvPr userDrawn="1"/>
        </p:nvPicPr>
        <p:blipFill>
          <a:blip r:embed="rId2" cstate="print">
            <a:biLevel thresh="50000"/>
            <a:grayscl/>
            <a:extLst>
              <a:ext uri="{28A0092B-C50C-407E-A947-70E740481C1C}">
                <a14:useLocalDpi xmlns:a14="http://schemas.microsoft.com/office/drawing/2010/main" val="0"/>
              </a:ext>
            </a:extLst>
          </a:blip>
          <a:srcRect t="77939" r="87943"/>
          <a:stretch>
            <a:fillRect/>
          </a:stretch>
        </p:blipFill>
        <p:spPr bwMode="auto">
          <a:xfrm>
            <a:off x="296863" y="195263"/>
            <a:ext cx="6191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71438" y="107950"/>
            <a:ext cx="112712" cy="8128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流程图: 过程 8"/>
          <p:cNvSpPr/>
          <p:nvPr userDrawn="1"/>
        </p:nvSpPr>
        <p:spPr>
          <a:xfrm rot="5400000" flipH="1">
            <a:off x="7636669" y="5350669"/>
            <a:ext cx="325437" cy="268922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1" fmla="*/ 0 w 10000"/>
              <a:gd name="connsiteY0-2" fmla="*/ 0 h 10000"/>
              <a:gd name="connsiteX1-3" fmla="*/ 10000 w 10000"/>
              <a:gd name="connsiteY1-4" fmla="*/ 0 h 10000"/>
              <a:gd name="connsiteX2-5" fmla="*/ 9474 w 10000"/>
              <a:gd name="connsiteY2-6" fmla="*/ 9062 h 10000"/>
              <a:gd name="connsiteX3-7" fmla="*/ 0 w 10000"/>
              <a:gd name="connsiteY3-8" fmla="*/ 10000 h 10000"/>
              <a:gd name="connsiteX4-9" fmla="*/ 0 w 10000"/>
              <a:gd name="connsiteY4-10" fmla="*/ 0 h 10000"/>
              <a:gd name="connsiteX0-11" fmla="*/ 0 w 10075"/>
              <a:gd name="connsiteY0-12" fmla="*/ 0 h 10000"/>
              <a:gd name="connsiteX1-13" fmla="*/ 10000 w 10075"/>
              <a:gd name="connsiteY1-14" fmla="*/ 0 h 10000"/>
              <a:gd name="connsiteX2-15" fmla="*/ 10028 w 10075"/>
              <a:gd name="connsiteY2-16" fmla="*/ 8891 h 10000"/>
              <a:gd name="connsiteX3-17" fmla="*/ 0 w 10075"/>
              <a:gd name="connsiteY3-18" fmla="*/ 10000 h 10000"/>
              <a:gd name="connsiteX4-19" fmla="*/ 0 w 10075"/>
              <a:gd name="connsiteY4-20" fmla="*/ 0 h 10000"/>
              <a:gd name="connsiteX0-21" fmla="*/ 0 w 10335"/>
              <a:gd name="connsiteY0-22" fmla="*/ 0 h 10000"/>
              <a:gd name="connsiteX1-23" fmla="*/ 10000 w 10335"/>
              <a:gd name="connsiteY1-24" fmla="*/ 0 h 10000"/>
              <a:gd name="connsiteX2-25" fmla="*/ 10305 w 10335"/>
              <a:gd name="connsiteY2-26" fmla="*/ 8891 h 10000"/>
              <a:gd name="connsiteX3-27" fmla="*/ 0 w 10335"/>
              <a:gd name="connsiteY3-28" fmla="*/ 10000 h 10000"/>
              <a:gd name="connsiteX4-29" fmla="*/ 0 w 10335"/>
              <a:gd name="connsiteY4-30" fmla="*/ 0 h 10000"/>
              <a:gd name="connsiteX0-31" fmla="*/ 0 w 10000"/>
              <a:gd name="connsiteY0-32" fmla="*/ 0 h 10000"/>
              <a:gd name="connsiteX1-33" fmla="*/ 10000 w 10000"/>
              <a:gd name="connsiteY1-34" fmla="*/ 0 h 10000"/>
              <a:gd name="connsiteX2-35" fmla="*/ 9751 w 10000"/>
              <a:gd name="connsiteY2-36" fmla="*/ 9062 h 10000"/>
              <a:gd name="connsiteX3-37" fmla="*/ 0 w 10000"/>
              <a:gd name="connsiteY3-38" fmla="*/ 10000 h 10000"/>
              <a:gd name="connsiteX4-39" fmla="*/ 0 w 10000"/>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
        <p:nvSpPr>
          <p:cNvPr id="6" name="矩形 5"/>
          <p:cNvSpPr/>
          <p:nvPr userDrawn="1"/>
        </p:nvSpPr>
        <p:spPr>
          <a:xfrm>
            <a:off x="6669088" y="6602413"/>
            <a:ext cx="2420937"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r>
              <a:rPr lang="zh-CN" altLang="en-US" sz="1045" b="1" dirty="0">
                <a:solidFill>
                  <a:schemeClr val="bg1"/>
                </a:solidFill>
                <a:latin typeface="微软雅黑" panose="020B0503020204020204" pitchFamily="34" charset="-122"/>
                <a:ea typeface="微软雅黑" panose="020B0503020204020204" pitchFamily="34" charset="-122"/>
              </a:rPr>
              <a:t>西安交通大学数据与信息中心</a:t>
            </a:r>
          </a:p>
        </p:txBody>
      </p:sp>
      <p:sp>
        <p:nvSpPr>
          <p:cNvPr id="7" name="流程图: 过程 6"/>
          <p:cNvSpPr/>
          <p:nvPr userDrawn="1"/>
        </p:nvSpPr>
        <p:spPr>
          <a:xfrm rot="5400000">
            <a:off x="3302794" y="3383756"/>
            <a:ext cx="171450" cy="6777038"/>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45"/>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l="-159" t="140" r="-478" b="11636"/>
          <a:stretch>
            <a:fillRect/>
          </a:stretch>
        </p:blipFill>
        <p:spPr bwMode="auto">
          <a:xfrm>
            <a:off x="-14288" y="0"/>
            <a:ext cx="9201151"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085263" cy="552926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35725" y="-79375"/>
            <a:ext cx="27082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Times New Roman" panose="02020603050405020304" pitchFamily="18"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baike.baidu.com/view/170425.ht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baike.baidu.com/view/286676.ht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baike.baidu.com/view/14355.htm" TargetMode="External"/><Relationship Id="rId4" Type="http://schemas.openxmlformats.org/officeDocument/2006/relationships/hyperlink" Target="http://baike.baidu.com/view/286675.ht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java.sun.com/" TargetMode="External"/><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482725"/>
            <a:ext cx="9144000" cy="2719998"/>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516731" y="2353578"/>
            <a:ext cx="8110537" cy="1663212"/>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en-US" altLang="zh-CN" sz="4400" b="1" kern="100" dirty="0">
                <a:solidFill>
                  <a:schemeClr val="bg1"/>
                </a:solidFill>
                <a:latin typeface="Monaco" panose="020B0509030404040204" pitchFamily="49" charset="0"/>
                <a:ea typeface="+mn-ea"/>
                <a:cs typeface="Times New Roman" panose="02020603050405020304" pitchFamily="18" charset="0"/>
              </a:rPr>
              <a:t>Java</a:t>
            </a:r>
            <a:r>
              <a:rPr lang="zh-CN" altLang="en-US" sz="4400" b="1" kern="100" dirty="0">
                <a:solidFill>
                  <a:schemeClr val="bg1"/>
                </a:solidFill>
                <a:latin typeface="Monaco" panose="020B0509030404040204" pitchFamily="49" charset="0"/>
                <a:ea typeface="+mn-ea"/>
                <a:cs typeface="Times New Roman" panose="02020603050405020304" pitchFamily="18" charset="0"/>
              </a:rPr>
              <a:t>语言程序设计</a:t>
            </a:r>
          </a:p>
          <a:p>
            <a:pPr indent="127000" algn="ctr" eaLnBrk="1" fontAlgn="auto" hangingPunct="1">
              <a:lnSpc>
                <a:spcPct val="120000"/>
              </a:lnSpc>
              <a:spcBef>
                <a:spcPts val="0"/>
              </a:spcBef>
              <a:spcAft>
                <a:spcPts val="0"/>
              </a:spcAft>
              <a:defRPr/>
            </a:pPr>
            <a:endParaRPr lang="zh-CN" altLang="en-US" sz="4400" b="1" kern="100" dirty="0">
              <a:solidFill>
                <a:schemeClr val="bg1"/>
              </a:solidFill>
              <a:latin typeface="Monaco" panose="020B0509030404040204" pitchFamily="49" charset="0"/>
              <a:ea typeface="+mn-ea"/>
              <a:cs typeface="Times New Roman" panose="02020603050405020304" pitchFamily="18" charset="0"/>
            </a:endParaRPr>
          </a:p>
        </p:txBody>
      </p:sp>
      <p:sp>
        <p:nvSpPr>
          <p:cNvPr id="5" name="矩形 4"/>
          <p:cNvSpPr/>
          <p:nvPr/>
        </p:nvSpPr>
        <p:spPr>
          <a:xfrm>
            <a:off x="2265575" y="4732862"/>
            <a:ext cx="6054300" cy="949171"/>
          </a:xfrm>
          <a:prstGeom prst="rect">
            <a:avLst/>
          </a:prstGeom>
          <a:effectLst>
            <a:outerShdw blurRad="50800" dist="38100" dir="5400000" algn="t" rotWithShape="0">
              <a:prstClr val="black">
                <a:alpha val="40000"/>
              </a:prstClr>
            </a:outerShdw>
          </a:effectLst>
        </p:spPr>
        <p:txBody>
          <a:bodyPr wrap="square">
            <a:spAutoFit/>
          </a:bodyPr>
          <a:lstStyle/>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授课老师：        冯伟</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        期：</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2024</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年</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4</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月</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23</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8487295"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是非常流行的编程语言之一</a:t>
            </a:r>
          </a:p>
        </p:txBody>
      </p:sp>
      <p:pic>
        <p:nvPicPr>
          <p:cNvPr id="4" name="图片 3">
            <a:extLst>
              <a:ext uri="{FF2B5EF4-FFF2-40B4-BE49-F238E27FC236}">
                <a16:creationId xmlns:a16="http://schemas.microsoft.com/office/drawing/2014/main" id="{07BBF823-C447-40C6-8E5B-5F3671E4E734}"/>
              </a:ext>
            </a:extLst>
          </p:cNvPr>
          <p:cNvPicPr>
            <a:picLocks noChangeAspect="1"/>
          </p:cNvPicPr>
          <p:nvPr/>
        </p:nvPicPr>
        <p:blipFill>
          <a:blip r:embed="rId3"/>
          <a:stretch>
            <a:fillRect/>
          </a:stretch>
        </p:blipFill>
        <p:spPr>
          <a:xfrm>
            <a:off x="988349" y="2007917"/>
            <a:ext cx="7090117" cy="4307853"/>
          </a:xfrm>
          <a:prstGeom prst="rect">
            <a:avLst/>
          </a:prstGeom>
        </p:spPr>
      </p:pic>
    </p:spTree>
    <p:extLst>
      <p:ext uri="{BB962C8B-B14F-4D97-AF65-F5344CB8AC3E}">
        <p14:creationId xmlns:p14="http://schemas.microsoft.com/office/powerpoint/2010/main" val="2904960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8487295"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是非常流行的编程语言之一</a:t>
            </a:r>
          </a:p>
        </p:txBody>
      </p:sp>
      <p:pic>
        <p:nvPicPr>
          <p:cNvPr id="9" name="图片 8">
            <a:extLst>
              <a:ext uri="{FF2B5EF4-FFF2-40B4-BE49-F238E27FC236}">
                <a16:creationId xmlns:a16="http://schemas.microsoft.com/office/drawing/2014/main" id="{FB9707C2-2B94-4837-890D-8AE70C473271}"/>
              </a:ext>
            </a:extLst>
          </p:cNvPr>
          <p:cNvPicPr>
            <a:picLocks noChangeAspect="1"/>
          </p:cNvPicPr>
          <p:nvPr/>
        </p:nvPicPr>
        <p:blipFill>
          <a:blip r:embed="rId3"/>
          <a:stretch>
            <a:fillRect/>
          </a:stretch>
        </p:blipFill>
        <p:spPr>
          <a:xfrm>
            <a:off x="988350" y="1979471"/>
            <a:ext cx="6714280" cy="4343957"/>
          </a:xfrm>
          <a:prstGeom prst="rect">
            <a:avLst/>
          </a:prstGeom>
        </p:spPr>
      </p:pic>
    </p:spTree>
    <p:extLst>
      <p:ext uri="{BB962C8B-B14F-4D97-AF65-F5344CB8AC3E}">
        <p14:creationId xmlns:p14="http://schemas.microsoft.com/office/powerpoint/2010/main" val="1879133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9144000" cy="2786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的诞生</a:t>
            </a:r>
            <a:endPar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1991</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a:latin typeface="+mj-lt"/>
                <a:ea typeface="楷体" panose="02010609060101010101" pitchFamily="49" charset="-122"/>
                <a:cs typeface="黑体" panose="02010609060101010101" pitchFamily="49" charset="-122"/>
                <a:sym typeface="+mn-ea"/>
              </a:rPr>
              <a:t>Sun</a:t>
            </a:r>
            <a:r>
              <a:rPr lang="zh-CN" altLang="en-US" sz="2400" b="1" dirty="0">
                <a:latin typeface="+mj-lt"/>
                <a:ea typeface="楷体" panose="02010609060101010101" pitchFamily="49" charset="-122"/>
                <a:cs typeface="黑体" panose="02010609060101010101" pitchFamily="49" charset="-122"/>
                <a:sym typeface="+mn-ea"/>
              </a:rPr>
              <a:t>公司启动绿色项目</a:t>
            </a:r>
            <a:r>
              <a:rPr lang="en-US" altLang="zh-CN" sz="2400" b="1" dirty="0">
                <a:latin typeface="+mj-lt"/>
                <a:ea typeface="楷体" panose="02010609060101010101" pitchFamily="49" charset="-122"/>
                <a:cs typeface="黑体" panose="02010609060101010101" pitchFamily="49" charset="-122"/>
                <a:sym typeface="+mn-ea"/>
              </a:rPr>
              <a:t>(Green Project)</a:t>
            </a:r>
            <a:r>
              <a:rPr lang="zh-CN" altLang="en-US" sz="2400" b="1" dirty="0">
                <a:latin typeface="+mj-lt"/>
                <a:ea typeface="楷体" panose="02010609060101010101" pitchFamily="49" charset="-122"/>
                <a:cs typeface="黑体" panose="02010609060101010101" pitchFamily="49" charset="-122"/>
                <a:sym typeface="+mn-ea"/>
              </a:rPr>
              <a:t>，共</a:t>
            </a:r>
            <a:r>
              <a:rPr lang="en-US" altLang="zh-CN" sz="2400" b="1" dirty="0">
                <a:latin typeface="+mj-lt"/>
                <a:ea typeface="楷体" panose="02010609060101010101" pitchFamily="49" charset="-122"/>
                <a:cs typeface="黑体" panose="02010609060101010101" pitchFamily="49" charset="-122"/>
                <a:sym typeface="+mn-ea"/>
              </a:rPr>
              <a:t>13</a:t>
            </a:r>
            <a:r>
              <a:rPr lang="zh-CN" altLang="en-US" sz="2400" b="1" dirty="0">
                <a:latin typeface="+mj-lt"/>
                <a:ea typeface="楷体" panose="02010609060101010101" pitchFamily="49" charset="-122"/>
                <a:cs typeface="黑体" panose="02010609060101010101" pitchFamily="49" charset="-122"/>
                <a:sym typeface="+mn-ea"/>
              </a:rPr>
              <a:t>个成员，由</a:t>
            </a:r>
            <a:r>
              <a:rPr lang="en-US" altLang="zh-CN" sz="2400" b="1" dirty="0">
                <a:latin typeface="+mj-lt"/>
                <a:ea typeface="楷体" panose="02010609060101010101" pitchFamily="49" charset="-122"/>
                <a:cs typeface="黑体" panose="02010609060101010101" pitchFamily="49" charset="-122"/>
                <a:sym typeface="+mn-ea"/>
              </a:rPr>
              <a:t>James Gosling</a:t>
            </a:r>
            <a:r>
              <a:rPr lang="zh-CN" altLang="en-US" sz="2400" b="1" dirty="0">
                <a:latin typeface="+mj-lt"/>
                <a:ea typeface="楷体" panose="02010609060101010101" pitchFamily="49" charset="-122"/>
                <a:cs typeface="黑体" panose="02010609060101010101" pitchFamily="49" charset="-122"/>
                <a:sym typeface="+mn-ea"/>
              </a:rPr>
              <a:t>博士领导，其目的开发消费电子类产品市场</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嵌入式设备</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，初始选择</a:t>
            </a:r>
            <a:r>
              <a:rPr lang="en-US" altLang="zh-CN" sz="2400" b="1" dirty="0">
                <a:latin typeface="+mj-lt"/>
                <a:ea typeface="楷体" panose="02010609060101010101" pitchFamily="49" charset="-122"/>
                <a:cs typeface="黑体" panose="02010609060101010101" pitchFamily="49" charset="-122"/>
                <a:sym typeface="+mn-ea"/>
              </a:rPr>
              <a:t>C++</a:t>
            </a:r>
            <a:r>
              <a:rPr lang="zh-CN" altLang="en-US" sz="2400" b="1" dirty="0">
                <a:latin typeface="+mj-lt"/>
                <a:ea typeface="楷体" panose="02010609060101010101" pitchFamily="49" charset="-122"/>
                <a:cs typeface="黑体" panose="02010609060101010101" pitchFamily="49" charset="-122"/>
                <a:sym typeface="+mn-ea"/>
              </a:rPr>
              <a:t>语言；</a:t>
            </a:r>
            <a:endParaRPr lang="en-US" altLang="zh-CN" sz="2400" b="1" dirty="0">
              <a:latin typeface="+mj-lt"/>
              <a:ea typeface="楷体" panose="02010609060101010101" pitchFamily="49" charset="-122"/>
              <a:cs typeface="黑体" panose="02010609060101010101" pitchFamily="49" charset="-122"/>
              <a:sym typeface="+mn-ea"/>
            </a:endParaRPr>
          </a:p>
          <a:p>
            <a:pPr marL="1828800" lvl="3" indent="-4572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p:txBody>
      </p:sp>
      <p:grpSp>
        <p:nvGrpSpPr>
          <p:cNvPr id="17" name="组合 16">
            <a:extLst>
              <a:ext uri="{FF2B5EF4-FFF2-40B4-BE49-F238E27FC236}">
                <a16:creationId xmlns:a16="http://schemas.microsoft.com/office/drawing/2014/main" id="{DE8BFEE5-BA42-4341-B569-1D7D83079646}"/>
              </a:ext>
            </a:extLst>
          </p:cNvPr>
          <p:cNvGrpSpPr/>
          <p:nvPr/>
        </p:nvGrpSpPr>
        <p:grpSpPr>
          <a:xfrm>
            <a:off x="317243" y="3572607"/>
            <a:ext cx="8660502" cy="2927946"/>
            <a:chOff x="317243" y="3572607"/>
            <a:chExt cx="8660502" cy="2927946"/>
          </a:xfrm>
        </p:grpSpPr>
        <p:sp>
          <p:nvSpPr>
            <p:cNvPr id="15" name="Rectangle 6">
              <a:extLst>
                <a:ext uri="{FF2B5EF4-FFF2-40B4-BE49-F238E27FC236}">
                  <a16:creationId xmlns:a16="http://schemas.microsoft.com/office/drawing/2014/main" id="{49C3F9EB-624F-4E55-AFE7-9BCAC347F4AB}"/>
                </a:ext>
              </a:extLst>
            </p:cNvPr>
            <p:cNvSpPr>
              <a:spLocks noChangeArrowheads="1"/>
            </p:cNvSpPr>
            <p:nvPr/>
          </p:nvSpPr>
          <p:spPr bwMode="auto">
            <a:xfrm>
              <a:off x="3701522" y="3763800"/>
              <a:ext cx="5276223" cy="2558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dirty="0">
                  <a:solidFill>
                    <a:schemeClr val="tx2"/>
                  </a:solidFill>
                  <a:latin typeface="+mj-lt"/>
                  <a:ea typeface="楷体_GB2312" panose="02010609030101010101" pitchFamily="49" charset="-122"/>
                </a:rPr>
                <a:t>James Gosling </a:t>
              </a:r>
              <a:r>
                <a:rPr kumimoji="1" lang="zh-CN" altLang="en-US" sz="2400" b="1" dirty="0">
                  <a:solidFill>
                    <a:srgbClr val="000000"/>
                  </a:solidFill>
                  <a:latin typeface="+mj-lt"/>
                  <a:ea typeface="楷体_GB2312" panose="02010609030101010101" pitchFamily="49" charset="-122"/>
                </a:rPr>
                <a:t>（詹姆斯 高斯林）</a:t>
              </a:r>
              <a:endParaRPr kumimoji="1" lang="en-US" altLang="zh-CN" sz="2400" b="1" dirty="0">
                <a:solidFill>
                  <a:srgbClr val="000000"/>
                </a:solidFill>
                <a:latin typeface="+mj-lt"/>
                <a:ea typeface="楷体_GB2312" panose="02010609030101010101" pitchFamily="49" charset="-122"/>
              </a:endParaRPr>
            </a:p>
            <a:p>
              <a:pPr marL="342900" indent="-342900" algn="just" eaLnBrk="1" hangingPunct="1">
                <a:spcBef>
                  <a:spcPct val="0"/>
                </a:spcBef>
                <a:buFont typeface="Wingdings" panose="05000000000000000000" pitchFamily="2" charset="2"/>
                <a:buChar char="ü"/>
              </a:pPr>
              <a:r>
                <a:rPr kumimoji="1" lang="en-US" altLang="zh-CN" sz="2400" b="1" dirty="0">
                  <a:solidFill>
                    <a:srgbClr val="000000"/>
                  </a:solidFill>
                  <a:latin typeface="+mj-lt"/>
                  <a:ea typeface="楷体_GB2312" panose="02010609030101010101" pitchFamily="49" charset="-122"/>
                </a:rPr>
                <a:t>Java</a:t>
              </a:r>
              <a:r>
                <a:rPr kumimoji="1" lang="zh-CN" altLang="en-US" sz="2400" b="1" dirty="0">
                  <a:solidFill>
                    <a:srgbClr val="000000"/>
                  </a:solidFill>
                  <a:latin typeface="+mj-lt"/>
                  <a:ea typeface="楷体_GB2312" panose="02010609030101010101" pitchFamily="49" charset="-122"/>
                </a:rPr>
                <a:t>之父；</a:t>
              </a:r>
              <a:endParaRPr kumimoji="1" lang="en-US" altLang="zh-CN" sz="2400" b="1" dirty="0">
                <a:solidFill>
                  <a:srgbClr val="000000"/>
                </a:solidFill>
                <a:latin typeface="+mj-lt"/>
                <a:ea typeface="楷体_GB2312" panose="02010609030101010101" pitchFamily="49" charset="-122"/>
              </a:endParaRPr>
            </a:p>
            <a:p>
              <a:pPr marL="342900" indent="-342900" algn="just" eaLnBrk="1" hangingPunct="1">
                <a:spcBef>
                  <a:spcPct val="0"/>
                </a:spcBef>
                <a:buFont typeface="Wingdings" panose="05000000000000000000" pitchFamily="2" charset="2"/>
                <a:buChar char="ü"/>
              </a:pPr>
              <a:r>
                <a:rPr kumimoji="1" lang="en-US" altLang="zh-CN" sz="2400" b="1" dirty="0">
                  <a:solidFill>
                    <a:srgbClr val="000000"/>
                  </a:solidFill>
                  <a:latin typeface="楷体" panose="02010609060101010101" pitchFamily="49" charset="-122"/>
                  <a:ea typeface="楷体" panose="02010609060101010101" pitchFamily="49" charset="-122"/>
                </a:rPr>
                <a:t>Java</a:t>
              </a:r>
              <a:r>
                <a:rPr kumimoji="1" lang="zh-CN" altLang="en-US" sz="2400" b="1" dirty="0">
                  <a:solidFill>
                    <a:srgbClr val="000000"/>
                  </a:solidFill>
                  <a:latin typeface="楷体" panose="02010609060101010101" pitchFamily="49" charset="-122"/>
                  <a:ea typeface="楷体" panose="02010609060101010101" pitchFamily="49" charset="-122"/>
                </a:rPr>
                <a:t>编程语言的共同创始人之一</a:t>
              </a:r>
              <a:endParaRPr kumimoji="1" lang="en-US" altLang="zh-CN" sz="2400" b="1" dirty="0">
                <a:solidFill>
                  <a:srgbClr val="000000"/>
                </a:solidFill>
                <a:latin typeface="楷体" panose="02010609060101010101" pitchFamily="49" charset="-122"/>
                <a:ea typeface="楷体" panose="02010609060101010101" pitchFamily="49" charset="-122"/>
              </a:endParaRPr>
            </a:p>
          </p:txBody>
        </p:sp>
        <p:sp>
          <p:nvSpPr>
            <p:cNvPr id="2" name="矩形: 圆角 1">
              <a:extLst>
                <a:ext uri="{FF2B5EF4-FFF2-40B4-BE49-F238E27FC236}">
                  <a16:creationId xmlns:a16="http://schemas.microsoft.com/office/drawing/2014/main" id="{5230074C-3B37-4A83-8C32-E4049D21DF0E}"/>
                </a:ext>
              </a:extLst>
            </p:cNvPr>
            <p:cNvSpPr/>
            <p:nvPr/>
          </p:nvSpPr>
          <p:spPr>
            <a:xfrm>
              <a:off x="317243" y="3572607"/>
              <a:ext cx="8660502" cy="2927946"/>
            </a:xfrm>
            <a:prstGeom prst="roundRect">
              <a:avLst>
                <a:gd name="adj" fmla="val 1530"/>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90F9C0EB-D735-4A6F-88B4-7680C24F85F0}"/>
                </a:ext>
              </a:extLst>
            </p:cNvPr>
            <p:cNvPicPr>
              <a:picLocks noChangeAspect="1"/>
            </p:cNvPicPr>
            <p:nvPr/>
          </p:nvPicPr>
          <p:blipFill>
            <a:blip r:embed="rId3"/>
            <a:stretch>
              <a:fillRect/>
            </a:stretch>
          </p:blipFill>
          <p:spPr>
            <a:xfrm>
              <a:off x="550098" y="3757434"/>
              <a:ext cx="3008774" cy="2558292"/>
            </a:xfrm>
            <a:prstGeom prst="rect">
              <a:avLst/>
            </a:prstGeom>
          </p:spPr>
        </p:pic>
      </p:grpSp>
    </p:spTree>
    <p:extLst>
      <p:ext uri="{BB962C8B-B14F-4D97-AF65-F5344CB8AC3E}">
        <p14:creationId xmlns:p14="http://schemas.microsoft.com/office/powerpoint/2010/main" val="532380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9144000" cy="3669402"/>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的诞生</a:t>
            </a:r>
            <a:endPar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1991</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a:latin typeface="+mj-lt"/>
                <a:ea typeface="楷体" panose="02010609060101010101" pitchFamily="49" charset="-122"/>
                <a:cs typeface="黑体" panose="02010609060101010101" pitchFamily="49" charset="-122"/>
                <a:sym typeface="+mn-ea"/>
              </a:rPr>
              <a:t>Sun</a:t>
            </a:r>
            <a:r>
              <a:rPr lang="zh-CN" altLang="en-US" sz="2400" b="1" dirty="0">
                <a:latin typeface="+mj-lt"/>
                <a:ea typeface="楷体" panose="02010609060101010101" pitchFamily="49" charset="-122"/>
                <a:cs typeface="黑体" panose="02010609060101010101" pitchFamily="49" charset="-122"/>
                <a:sym typeface="+mn-ea"/>
              </a:rPr>
              <a:t>公司启动绿色项目</a:t>
            </a:r>
            <a:r>
              <a:rPr lang="en-US" altLang="zh-CN" sz="2400" b="1" dirty="0">
                <a:latin typeface="+mj-lt"/>
                <a:ea typeface="楷体" panose="02010609060101010101" pitchFamily="49" charset="-122"/>
                <a:cs typeface="黑体" panose="02010609060101010101" pitchFamily="49" charset="-122"/>
                <a:sym typeface="+mn-ea"/>
              </a:rPr>
              <a:t>(Green Project)</a:t>
            </a:r>
            <a:r>
              <a:rPr lang="zh-CN" altLang="en-US" sz="2400" b="1" dirty="0">
                <a:latin typeface="+mj-lt"/>
                <a:ea typeface="楷体" panose="02010609060101010101" pitchFamily="49" charset="-122"/>
                <a:cs typeface="黑体" panose="02010609060101010101" pitchFamily="49" charset="-122"/>
                <a:sym typeface="+mn-ea"/>
              </a:rPr>
              <a:t>，共</a:t>
            </a:r>
            <a:r>
              <a:rPr lang="en-US" altLang="zh-CN" sz="2400" b="1" dirty="0">
                <a:latin typeface="+mj-lt"/>
                <a:ea typeface="楷体" panose="02010609060101010101" pitchFamily="49" charset="-122"/>
                <a:cs typeface="黑体" panose="02010609060101010101" pitchFamily="49" charset="-122"/>
                <a:sym typeface="+mn-ea"/>
              </a:rPr>
              <a:t>13</a:t>
            </a:r>
            <a:r>
              <a:rPr lang="zh-CN" altLang="en-US" sz="2400" b="1" dirty="0">
                <a:latin typeface="+mj-lt"/>
                <a:ea typeface="楷体" panose="02010609060101010101" pitchFamily="49" charset="-122"/>
                <a:cs typeface="黑体" panose="02010609060101010101" pitchFamily="49" charset="-122"/>
                <a:sym typeface="+mn-ea"/>
              </a:rPr>
              <a:t>个成员，由</a:t>
            </a:r>
            <a:r>
              <a:rPr lang="en-US" altLang="zh-CN" sz="2400" b="1" dirty="0">
                <a:latin typeface="+mj-lt"/>
                <a:ea typeface="楷体" panose="02010609060101010101" pitchFamily="49" charset="-122"/>
                <a:cs typeface="黑体" panose="02010609060101010101" pitchFamily="49" charset="-122"/>
                <a:sym typeface="+mn-ea"/>
              </a:rPr>
              <a:t>James Gosling</a:t>
            </a:r>
            <a:r>
              <a:rPr lang="zh-CN" altLang="en-US" sz="2400" b="1" dirty="0">
                <a:latin typeface="+mj-lt"/>
                <a:ea typeface="楷体" panose="02010609060101010101" pitchFamily="49" charset="-122"/>
                <a:cs typeface="黑体" panose="02010609060101010101" pitchFamily="49" charset="-122"/>
                <a:sym typeface="+mn-ea"/>
              </a:rPr>
              <a:t>博士领导，其目的开发消费电子类产品市场</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嵌入式设备</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，初始选择</a:t>
            </a:r>
            <a:r>
              <a:rPr lang="en-US" altLang="zh-CN" sz="2400" b="1" dirty="0">
                <a:latin typeface="+mj-lt"/>
                <a:ea typeface="楷体" panose="02010609060101010101" pitchFamily="49" charset="-122"/>
                <a:cs typeface="黑体" panose="02010609060101010101" pitchFamily="49" charset="-122"/>
                <a:sym typeface="+mn-ea"/>
              </a:rPr>
              <a:t>C++</a:t>
            </a:r>
            <a:r>
              <a:rPr lang="zh-CN" altLang="en-US" sz="2400" b="1" dirty="0">
                <a:latin typeface="+mj-lt"/>
                <a:ea typeface="楷体" panose="02010609060101010101" pitchFamily="49" charset="-122"/>
                <a:cs typeface="黑体" panose="02010609060101010101" pitchFamily="49" charset="-122"/>
                <a:sym typeface="+mn-ea"/>
              </a:rPr>
              <a:t>语言；</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1992</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a:latin typeface="+mj-lt"/>
                <a:ea typeface="楷体" panose="02010609060101010101" pitchFamily="49" charset="-122"/>
                <a:cs typeface="黑体" panose="02010609060101010101" pitchFamily="49" charset="-122"/>
                <a:sym typeface="+mn-ea"/>
              </a:rPr>
              <a:t>Gosling</a:t>
            </a:r>
            <a:r>
              <a:rPr lang="zh-CN" altLang="en-US" sz="2400" b="1" dirty="0">
                <a:latin typeface="+mj-lt"/>
                <a:ea typeface="楷体" panose="02010609060101010101" pitchFamily="49" charset="-122"/>
                <a:cs typeface="黑体" panose="02010609060101010101" pitchFamily="49" charset="-122"/>
                <a:sym typeface="+mn-ea"/>
              </a:rPr>
              <a:t>设计了一种全新的、对立于处理器的语言：</a:t>
            </a:r>
            <a:r>
              <a:rPr lang="en-US" altLang="zh-CN" sz="2400" b="1" dirty="0">
                <a:latin typeface="+mj-lt"/>
                <a:ea typeface="楷体" panose="02010609060101010101" pitchFamily="49" charset="-122"/>
                <a:cs typeface="黑体" panose="02010609060101010101" pitchFamily="49" charset="-122"/>
                <a:sym typeface="+mn-ea"/>
              </a:rPr>
              <a:t>Oak(</a:t>
            </a:r>
            <a:r>
              <a:rPr lang="zh-CN" altLang="en-US" sz="2400" b="1" dirty="0">
                <a:latin typeface="+mj-lt"/>
                <a:ea typeface="楷体" panose="02010609060101010101" pitchFamily="49" charset="-122"/>
                <a:cs typeface="黑体" panose="02010609060101010101" pitchFamily="49" charset="-122"/>
                <a:sym typeface="+mn-ea"/>
              </a:rPr>
              <a:t>橡树</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，并开发了 “</a:t>
            </a:r>
            <a:r>
              <a:rPr lang="en-US" altLang="zh-CN" sz="2400" b="1" dirty="0">
                <a:latin typeface="+mj-lt"/>
                <a:ea typeface="楷体" panose="02010609060101010101" pitchFamily="49" charset="-122"/>
                <a:cs typeface="黑体" panose="02010609060101010101" pitchFamily="49" charset="-122"/>
                <a:sym typeface="+mn-ea"/>
              </a:rPr>
              <a:t>*7</a:t>
            </a:r>
            <a:r>
              <a:rPr lang="zh-CN" altLang="en-US" sz="2400" b="1" dirty="0">
                <a:latin typeface="+mj-lt"/>
                <a:ea typeface="楷体" panose="02010609060101010101" pitchFamily="49" charset="-122"/>
                <a:cs typeface="黑体" panose="02010609060101010101" pitchFamily="49" charset="-122"/>
                <a:sym typeface="+mn-ea"/>
              </a:rPr>
              <a:t>”设备</a:t>
            </a:r>
            <a:r>
              <a:rPr lang="en-US" altLang="zh-CN" sz="2400" b="1" dirty="0">
                <a:latin typeface="+mj-lt"/>
                <a:ea typeface="楷体" panose="02010609060101010101" pitchFamily="49" charset="-122"/>
                <a:cs typeface="黑体" panose="02010609060101010101" pitchFamily="49" charset="-122"/>
                <a:sym typeface="+mn-ea"/>
              </a:rPr>
              <a:t>	</a:t>
            </a:r>
          </a:p>
        </p:txBody>
      </p:sp>
      <p:sp>
        <p:nvSpPr>
          <p:cNvPr id="4" name="矩形: 圆角 3">
            <a:extLst>
              <a:ext uri="{FF2B5EF4-FFF2-40B4-BE49-F238E27FC236}">
                <a16:creationId xmlns:a16="http://schemas.microsoft.com/office/drawing/2014/main" id="{E427DBC8-D45C-4894-A9F4-533ECF20C105}"/>
              </a:ext>
            </a:extLst>
          </p:cNvPr>
          <p:cNvSpPr/>
          <p:nvPr/>
        </p:nvSpPr>
        <p:spPr>
          <a:xfrm>
            <a:off x="1" y="3420835"/>
            <a:ext cx="9143999" cy="486229"/>
          </a:xfrm>
          <a:prstGeom prst="roundRect">
            <a:avLst>
              <a:gd name="adj" fmla="val 0"/>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C++</a:t>
            </a:r>
            <a:r>
              <a:rPr lang="zh-CN" altLang="en-US" sz="2400" b="1" dirty="0">
                <a:solidFill>
                  <a:schemeClr val="tx1"/>
                </a:solidFill>
                <a:latin typeface="+mj-lt"/>
                <a:ea typeface="楷体" panose="02010609060101010101" pitchFamily="49" charset="-122"/>
              </a:rPr>
              <a:t>语言较为复杂，嵌入式设备性能有限</a:t>
            </a:r>
          </a:p>
        </p:txBody>
      </p:sp>
      <p:grpSp>
        <p:nvGrpSpPr>
          <p:cNvPr id="2" name="组合 1">
            <a:extLst>
              <a:ext uri="{FF2B5EF4-FFF2-40B4-BE49-F238E27FC236}">
                <a16:creationId xmlns:a16="http://schemas.microsoft.com/office/drawing/2014/main" id="{D54D7691-B62C-428A-89CF-42A8F7E64F2A}"/>
              </a:ext>
            </a:extLst>
          </p:cNvPr>
          <p:cNvGrpSpPr/>
          <p:nvPr/>
        </p:nvGrpSpPr>
        <p:grpSpPr>
          <a:xfrm>
            <a:off x="175927" y="4772399"/>
            <a:ext cx="8868320" cy="1920240"/>
            <a:chOff x="175927" y="4772399"/>
            <a:chExt cx="8868320" cy="1920240"/>
          </a:xfrm>
        </p:grpSpPr>
        <p:pic>
          <p:nvPicPr>
            <p:cNvPr id="5" name="图片 4">
              <a:extLst>
                <a:ext uri="{FF2B5EF4-FFF2-40B4-BE49-F238E27FC236}">
                  <a16:creationId xmlns:a16="http://schemas.microsoft.com/office/drawing/2014/main" id="{2DC8A305-16C7-4045-A8E6-79ADFEA8E2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42799" y="4772399"/>
              <a:ext cx="2049088" cy="1920240"/>
            </a:xfrm>
            <a:prstGeom prst="rect">
              <a:avLst/>
            </a:prstGeom>
          </p:spPr>
        </p:pic>
        <p:pic>
          <p:nvPicPr>
            <p:cNvPr id="6" name="图片 5">
              <a:extLst>
                <a:ext uri="{FF2B5EF4-FFF2-40B4-BE49-F238E27FC236}">
                  <a16:creationId xmlns:a16="http://schemas.microsoft.com/office/drawing/2014/main" id="{24F654E9-38F2-44EE-A904-0BA24B5599A0}"/>
                </a:ext>
              </a:extLst>
            </p:cNvPr>
            <p:cNvPicPr>
              <a:picLocks noChangeAspect="1"/>
            </p:cNvPicPr>
            <p:nvPr/>
          </p:nvPicPr>
          <p:blipFill>
            <a:blip r:embed="rId4"/>
            <a:stretch>
              <a:fillRect/>
            </a:stretch>
          </p:blipFill>
          <p:spPr>
            <a:xfrm>
              <a:off x="5237018" y="4852588"/>
              <a:ext cx="2049087" cy="1821897"/>
            </a:xfrm>
            <a:prstGeom prst="rect">
              <a:avLst/>
            </a:prstGeom>
          </p:spPr>
        </p:pic>
        <p:sp>
          <p:nvSpPr>
            <p:cNvPr id="9" name="矩形: 圆角 8">
              <a:extLst>
                <a:ext uri="{FF2B5EF4-FFF2-40B4-BE49-F238E27FC236}">
                  <a16:creationId xmlns:a16="http://schemas.microsoft.com/office/drawing/2014/main" id="{7218F584-0E1A-4AF4-8846-ACE4E8C394F4}"/>
                </a:ext>
              </a:extLst>
            </p:cNvPr>
            <p:cNvSpPr/>
            <p:nvPr/>
          </p:nvSpPr>
          <p:spPr>
            <a:xfrm>
              <a:off x="175927" y="4772399"/>
              <a:ext cx="8868320" cy="1920240"/>
            </a:xfrm>
            <a:prstGeom prst="roundRect">
              <a:avLst>
                <a:gd name="adj" fmla="val 54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04184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9144000" cy="411260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的诞生</a:t>
            </a:r>
            <a:endPar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1992</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a:latin typeface="+mj-lt"/>
                <a:ea typeface="楷体" panose="02010609060101010101" pitchFamily="49" charset="-122"/>
                <a:cs typeface="黑体" panose="02010609060101010101" pitchFamily="49" charset="-122"/>
                <a:sym typeface="+mn-ea"/>
              </a:rPr>
              <a:t>Green</a:t>
            </a:r>
            <a:r>
              <a:rPr lang="zh-CN" altLang="en-US" sz="2400" b="1" dirty="0">
                <a:latin typeface="+mj-lt"/>
                <a:ea typeface="楷体" panose="02010609060101010101" pitchFamily="49" charset="-122"/>
                <a:cs typeface="黑体" panose="02010609060101010101" pitchFamily="49" charset="-122"/>
                <a:sym typeface="+mn-ea"/>
              </a:rPr>
              <a:t>项目转化为</a:t>
            </a:r>
            <a:r>
              <a:rPr lang="en-US" altLang="zh-CN" sz="2400" b="1" dirty="0">
                <a:latin typeface="+mj-lt"/>
                <a:ea typeface="楷体" panose="02010609060101010101" pitchFamily="49" charset="-122"/>
                <a:cs typeface="黑体" panose="02010609060101010101" pitchFamily="49" charset="-122"/>
                <a:sym typeface="+mn-ea"/>
              </a:rPr>
              <a:t>First Person (70</a:t>
            </a:r>
            <a:r>
              <a:rPr lang="zh-CN" altLang="en-US" sz="2400" b="1" dirty="0">
                <a:latin typeface="+mj-lt"/>
                <a:ea typeface="楷体" panose="02010609060101010101" pitchFamily="49" charset="-122"/>
                <a:cs typeface="黑体" panose="02010609060101010101" pitchFamily="49" charset="-122"/>
                <a:sym typeface="+mn-ea"/>
              </a:rPr>
              <a:t>人</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，研制机顶盒相关设备与平台；</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1994</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err="1">
                <a:latin typeface="+mj-lt"/>
                <a:ea typeface="楷体" panose="02010609060101010101" pitchFamily="49" charset="-122"/>
                <a:cs typeface="黑体" panose="02010609060101010101" pitchFamily="49" charset="-122"/>
                <a:sym typeface="+mn-ea"/>
              </a:rPr>
              <a:t>FirstPerson</a:t>
            </a:r>
            <a:r>
              <a:rPr lang="zh-CN" altLang="en-US" sz="2400" b="1" dirty="0">
                <a:latin typeface="+mj-lt"/>
                <a:ea typeface="楷体" panose="02010609060101010101" pitchFamily="49" charset="-122"/>
                <a:cs typeface="黑体" panose="02010609060101010101" pitchFamily="49" charset="-122"/>
                <a:sym typeface="+mn-ea"/>
              </a:rPr>
              <a:t>公司倒闭；</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HTTP</a:t>
            </a:r>
            <a:r>
              <a:rPr lang="zh-CN" altLang="en-US" sz="2400" b="1" dirty="0">
                <a:latin typeface="+mj-lt"/>
                <a:ea typeface="楷体" panose="02010609060101010101" pitchFamily="49" charset="-122"/>
                <a:cs typeface="黑体" panose="02010609060101010101" pitchFamily="49" charset="-122"/>
                <a:sym typeface="+mn-ea"/>
              </a:rPr>
              <a:t>协议和</a:t>
            </a:r>
            <a:r>
              <a:rPr lang="en-US" altLang="zh-CN" sz="2400" b="1" dirty="0">
                <a:latin typeface="+mj-lt"/>
                <a:ea typeface="楷体" panose="02010609060101010101" pitchFamily="49" charset="-122"/>
                <a:cs typeface="黑体" panose="02010609060101010101" pitchFamily="49" charset="-122"/>
                <a:sym typeface="+mn-ea"/>
              </a:rPr>
              <a:t>Mosaic</a:t>
            </a:r>
            <a:r>
              <a:rPr lang="zh-CN" altLang="en-US" sz="2400" b="1" dirty="0">
                <a:latin typeface="+mj-lt"/>
                <a:ea typeface="楷体" panose="02010609060101010101" pitchFamily="49" charset="-122"/>
                <a:cs typeface="黑体" panose="02010609060101010101" pitchFamily="49" charset="-122"/>
                <a:sym typeface="+mn-ea"/>
              </a:rPr>
              <a:t>浏览器问世，</a:t>
            </a:r>
            <a:r>
              <a:rPr lang="en-US" altLang="zh-CN" sz="2400" b="1" dirty="0">
                <a:latin typeface="+mj-lt"/>
                <a:ea typeface="楷体" panose="02010609060101010101" pitchFamily="49" charset="-122"/>
                <a:cs typeface="黑体" panose="02010609060101010101" pitchFamily="49" charset="-122"/>
                <a:sym typeface="+mn-ea"/>
              </a:rPr>
              <a:t>James Gosling, Bill Joy, and Eric Schmidt … </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i="1" dirty="0">
                <a:solidFill>
                  <a:srgbClr val="C00000"/>
                </a:solidFill>
                <a:latin typeface="+mj-lt"/>
                <a:ea typeface="楷体" panose="02010609060101010101" pitchFamily="49" charset="-122"/>
                <a:cs typeface="黑体" panose="02010609060101010101" pitchFamily="49" charset="-122"/>
                <a:sym typeface="+mn-ea"/>
              </a:rPr>
              <a:t>why not the Internet?</a:t>
            </a:r>
            <a:r>
              <a:rPr lang="en-US" altLang="zh-CN" sz="2400" b="1" dirty="0">
                <a:latin typeface="+mj-lt"/>
                <a:ea typeface="楷体" panose="02010609060101010101" pitchFamily="49" charset="-122"/>
                <a:cs typeface="黑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1994</a:t>
            </a:r>
            <a:r>
              <a:rPr lang="zh-CN" altLang="en-US" sz="2400" b="1" dirty="0">
                <a:latin typeface="+mj-lt"/>
                <a:ea typeface="楷体" panose="02010609060101010101" pitchFamily="49" charset="-122"/>
                <a:cs typeface="黑体" panose="02010609060101010101" pitchFamily="49" charset="-122"/>
                <a:sym typeface="+mn-ea"/>
              </a:rPr>
              <a:t>年，在</a:t>
            </a:r>
            <a:r>
              <a:rPr lang="en-US" altLang="zh-CN" sz="2400" b="1" dirty="0">
                <a:latin typeface="+mj-lt"/>
                <a:ea typeface="楷体" panose="02010609060101010101" pitchFamily="49" charset="-122"/>
                <a:cs typeface="黑体" panose="02010609060101010101" pitchFamily="49" charset="-122"/>
                <a:sym typeface="+mn-ea"/>
              </a:rPr>
              <a:t>Mosaic</a:t>
            </a:r>
            <a:r>
              <a:rPr lang="zh-CN" altLang="en-US" sz="2400" b="1" dirty="0">
                <a:latin typeface="+mj-lt"/>
                <a:ea typeface="楷体" panose="02010609060101010101" pitchFamily="49" charset="-122"/>
                <a:cs typeface="黑体" panose="02010609060101010101" pitchFamily="49" charset="-122"/>
                <a:sym typeface="+mn-ea"/>
              </a:rPr>
              <a:t>浏览器的基础上开发“</a:t>
            </a:r>
            <a:r>
              <a:rPr lang="en-US" altLang="zh-CN" sz="2400" b="1" dirty="0" err="1">
                <a:latin typeface="+mj-lt"/>
                <a:ea typeface="楷体" panose="02010609060101010101" pitchFamily="49" charset="-122"/>
                <a:cs typeface="黑体" panose="02010609060101010101" pitchFamily="49" charset="-122"/>
                <a:sym typeface="+mn-ea"/>
              </a:rPr>
              <a:t>WebRunner</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err="1">
                <a:latin typeface="+mj-lt"/>
                <a:ea typeface="楷体" panose="02010609060101010101" pitchFamily="49" charset="-122"/>
                <a:cs typeface="黑体" panose="02010609060101010101" pitchFamily="49" charset="-122"/>
                <a:sym typeface="+mn-ea"/>
              </a:rPr>
              <a:t>HotJava</a:t>
            </a:r>
            <a:r>
              <a:rPr lang="zh-CN" altLang="en-US" sz="2400" b="1" dirty="0">
                <a:latin typeface="+mj-lt"/>
                <a:ea typeface="楷体" panose="02010609060101010101" pitchFamily="49" charset="-122"/>
                <a:cs typeface="黑体" panose="02010609060101010101" pitchFamily="49" charset="-122"/>
                <a:sym typeface="+mn-ea"/>
              </a:rPr>
              <a:t>”）内置了基于</a:t>
            </a:r>
            <a:r>
              <a:rPr lang="en-US" altLang="zh-CN" sz="2400" b="1" dirty="0">
                <a:latin typeface="+mj-lt"/>
                <a:ea typeface="楷体" panose="02010609060101010101" pitchFamily="49" charset="-122"/>
                <a:cs typeface="黑体" panose="02010609060101010101" pitchFamily="49" charset="-122"/>
                <a:sym typeface="+mn-ea"/>
              </a:rPr>
              <a:t>Applet</a:t>
            </a:r>
            <a:r>
              <a:rPr lang="zh-CN" altLang="en-US" sz="2400" b="1" dirty="0">
                <a:latin typeface="+mj-lt"/>
                <a:ea typeface="楷体" panose="02010609060101010101" pitchFamily="49" charset="-122"/>
                <a:cs typeface="黑体" panose="02010609060101010101" pitchFamily="49" charset="-122"/>
                <a:sym typeface="+mn-ea"/>
              </a:rPr>
              <a:t>的</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 </a:t>
            </a:r>
            <a:r>
              <a:rPr lang="en-US" altLang="zh-CN" sz="2400" b="1" dirty="0">
                <a:latin typeface="+mj-lt"/>
                <a:ea typeface="楷体" panose="02010609060101010101" pitchFamily="49" charset="-122"/>
                <a:cs typeface="黑体" panose="02010609060101010101" pitchFamily="49" charset="-122"/>
                <a:sym typeface="+mn-ea"/>
              </a:rPr>
              <a:t>	</a:t>
            </a:r>
          </a:p>
        </p:txBody>
      </p:sp>
    </p:spTree>
    <p:extLst>
      <p:ext uri="{BB962C8B-B14F-4D97-AF65-F5344CB8AC3E}">
        <p14:creationId xmlns:p14="http://schemas.microsoft.com/office/powerpoint/2010/main" val="184999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9144000" cy="411260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rPr>
              <a:t>的诞生</a:t>
            </a:r>
            <a:endParaRPr lang="en-US" altLang="zh-CN" sz="2400" b="1" dirty="0">
              <a:solidFill>
                <a:srgbClr val="1557AE"/>
              </a:solidFill>
              <a:latin typeface="楷体" panose="02010609060101010101" pitchFamily="49" charset="-122"/>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1992</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a:latin typeface="+mj-lt"/>
                <a:ea typeface="楷体" panose="02010609060101010101" pitchFamily="49" charset="-122"/>
                <a:cs typeface="黑体" panose="02010609060101010101" pitchFamily="49" charset="-122"/>
                <a:sym typeface="+mn-ea"/>
              </a:rPr>
              <a:t>Green</a:t>
            </a:r>
            <a:r>
              <a:rPr lang="zh-CN" altLang="en-US" sz="2400" b="1" dirty="0">
                <a:latin typeface="+mj-lt"/>
                <a:ea typeface="楷体" panose="02010609060101010101" pitchFamily="49" charset="-122"/>
                <a:cs typeface="黑体" panose="02010609060101010101" pitchFamily="49" charset="-122"/>
                <a:sym typeface="+mn-ea"/>
              </a:rPr>
              <a:t>项目转化为</a:t>
            </a:r>
            <a:r>
              <a:rPr lang="en-US" altLang="zh-CN" sz="2400" b="1" dirty="0">
                <a:latin typeface="+mj-lt"/>
                <a:ea typeface="楷体" panose="02010609060101010101" pitchFamily="49" charset="-122"/>
                <a:cs typeface="黑体" panose="02010609060101010101" pitchFamily="49" charset="-122"/>
                <a:sym typeface="+mn-ea"/>
              </a:rPr>
              <a:t>First Person (70</a:t>
            </a:r>
            <a:r>
              <a:rPr lang="zh-CN" altLang="en-US" sz="2400" b="1" dirty="0">
                <a:latin typeface="+mj-lt"/>
                <a:ea typeface="楷体" panose="02010609060101010101" pitchFamily="49" charset="-122"/>
                <a:cs typeface="黑体" panose="02010609060101010101" pitchFamily="49" charset="-122"/>
                <a:sym typeface="+mn-ea"/>
              </a:rPr>
              <a:t>人</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，研制机顶盒相关设备与平台；</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1994</a:t>
            </a:r>
            <a:r>
              <a:rPr lang="zh-CN" altLang="en-US" sz="2400" b="1" dirty="0">
                <a:latin typeface="+mj-lt"/>
                <a:ea typeface="楷体" panose="02010609060101010101" pitchFamily="49" charset="-122"/>
                <a:cs typeface="黑体" panose="02010609060101010101" pitchFamily="49" charset="-122"/>
                <a:sym typeface="+mn-ea"/>
              </a:rPr>
              <a:t>年，</a:t>
            </a:r>
            <a:r>
              <a:rPr lang="en-US" altLang="zh-CN" sz="2400" b="1" dirty="0" err="1">
                <a:latin typeface="+mj-lt"/>
                <a:ea typeface="楷体" panose="02010609060101010101" pitchFamily="49" charset="-122"/>
                <a:cs typeface="黑体" panose="02010609060101010101" pitchFamily="49" charset="-122"/>
                <a:sym typeface="+mn-ea"/>
              </a:rPr>
              <a:t>FirstPerson</a:t>
            </a:r>
            <a:r>
              <a:rPr lang="zh-CN" altLang="en-US" sz="2400" b="1" dirty="0">
                <a:latin typeface="+mj-lt"/>
                <a:ea typeface="楷体" panose="02010609060101010101" pitchFamily="49" charset="-122"/>
                <a:cs typeface="黑体" panose="02010609060101010101" pitchFamily="49" charset="-122"/>
                <a:sym typeface="+mn-ea"/>
              </a:rPr>
              <a:t>公司倒闭；</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HTTP</a:t>
            </a:r>
            <a:r>
              <a:rPr lang="zh-CN" altLang="en-US" sz="2400" b="1" dirty="0">
                <a:latin typeface="+mj-lt"/>
                <a:ea typeface="楷体" panose="02010609060101010101" pitchFamily="49" charset="-122"/>
                <a:cs typeface="黑体" panose="02010609060101010101" pitchFamily="49" charset="-122"/>
                <a:sym typeface="+mn-ea"/>
              </a:rPr>
              <a:t>协议和</a:t>
            </a:r>
            <a:r>
              <a:rPr lang="en-US" altLang="zh-CN" sz="2400" b="1" dirty="0">
                <a:latin typeface="+mj-lt"/>
                <a:ea typeface="楷体" panose="02010609060101010101" pitchFamily="49" charset="-122"/>
                <a:cs typeface="黑体" panose="02010609060101010101" pitchFamily="49" charset="-122"/>
                <a:sym typeface="+mn-ea"/>
              </a:rPr>
              <a:t>Mosaic</a:t>
            </a:r>
            <a:r>
              <a:rPr lang="zh-CN" altLang="en-US" sz="2400" b="1" dirty="0">
                <a:latin typeface="+mj-lt"/>
                <a:ea typeface="楷体" panose="02010609060101010101" pitchFamily="49" charset="-122"/>
                <a:cs typeface="黑体" panose="02010609060101010101" pitchFamily="49" charset="-122"/>
                <a:sym typeface="+mn-ea"/>
              </a:rPr>
              <a:t>浏览器问世，</a:t>
            </a:r>
            <a:r>
              <a:rPr lang="en-US" altLang="zh-CN" sz="2400" b="1" dirty="0">
                <a:latin typeface="+mj-lt"/>
                <a:ea typeface="楷体" panose="02010609060101010101" pitchFamily="49" charset="-122"/>
                <a:cs typeface="黑体" panose="02010609060101010101" pitchFamily="49" charset="-122"/>
                <a:sym typeface="+mn-ea"/>
              </a:rPr>
              <a:t>James Gosling, Bill Joy, and Eric Schmidt … </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i="1" dirty="0">
                <a:solidFill>
                  <a:srgbClr val="C00000"/>
                </a:solidFill>
                <a:latin typeface="+mj-lt"/>
                <a:ea typeface="楷体" panose="02010609060101010101" pitchFamily="49" charset="-122"/>
                <a:cs typeface="黑体" panose="02010609060101010101" pitchFamily="49" charset="-122"/>
                <a:sym typeface="+mn-ea"/>
              </a:rPr>
              <a:t>why not the Internet?</a:t>
            </a:r>
            <a:r>
              <a:rPr lang="en-US" altLang="zh-CN" sz="2400" b="1" dirty="0">
                <a:latin typeface="+mj-lt"/>
                <a:ea typeface="楷体" panose="02010609060101010101" pitchFamily="49" charset="-122"/>
                <a:cs typeface="黑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a:t>
            </a:r>
            <a:endParaRPr lang="en-US" altLang="zh-CN" sz="2400" b="1" dirty="0">
              <a:latin typeface="+mj-lt"/>
              <a:ea typeface="楷体" panose="02010609060101010101" pitchFamily="49" charset="-122"/>
              <a:cs typeface="黑体" panose="02010609060101010101" pitchFamily="49" charset="-122"/>
              <a:sym typeface="+mn-ea"/>
            </a:endParaRPr>
          </a:p>
          <a:p>
            <a:pPr marL="1371600" lvl="2" indent="-4572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1994</a:t>
            </a:r>
            <a:r>
              <a:rPr lang="zh-CN" altLang="en-US" sz="2400" b="1" dirty="0">
                <a:latin typeface="+mj-lt"/>
                <a:ea typeface="楷体" panose="02010609060101010101" pitchFamily="49" charset="-122"/>
                <a:cs typeface="黑体" panose="02010609060101010101" pitchFamily="49" charset="-122"/>
                <a:sym typeface="+mn-ea"/>
              </a:rPr>
              <a:t>年，在</a:t>
            </a:r>
            <a:r>
              <a:rPr lang="en-US" altLang="zh-CN" sz="2400" b="1" dirty="0">
                <a:latin typeface="+mj-lt"/>
                <a:ea typeface="楷体" panose="02010609060101010101" pitchFamily="49" charset="-122"/>
                <a:cs typeface="黑体" panose="02010609060101010101" pitchFamily="49" charset="-122"/>
                <a:sym typeface="+mn-ea"/>
              </a:rPr>
              <a:t>Mosaic</a:t>
            </a:r>
            <a:r>
              <a:rPr lang="zh-CN" altLang="en-US" sz="2400" b="1" dirty="0">
                <a:latin typeface="+mj-lt"/>
                <a:ea typeface="楷体" panose="02010609060101010101" pitchFamily="49" charset="-122"/>
                <a:cs typeface="黑体" panose="02010609060101010101" pitchFamily="49" charset="-122"/>
                <a:sym typeface="+mn-ea"/>
              </a:rPr>
              <a:t>浏览器的基础上开发“</a:t>
            </a:r>
            <a:r>
              <a:rPr lang="en-US" altLang="zh-CN" sz="2400" b="1" dirty="0" err="1">
                <a:latin typeface="+mj-lt"/>
                <a:ea typeface="楷体" panose="02010609060101010101" pitchFamily="49" charset="-122"/>
                <a:cs typeface="黑体" panose="02010609060101010101" pitchFamily="49" charset="-122"/>
                <a:sym typeface="+mn-ea"/>
              </a:rPr>
              <a:t>WebRunner</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err="1">
                <a:latin typeface="+mj-lt"/>
                <a:ea typeface="楷体" panose="02010609060101010101" pitchFamily="49" charset="-122"/>
                <a:cs typeface="黑体" panose="02010609060101010101" pitchFamily="49" charset="-122"/>
                <a:sym typeface="+mn-ea"/>
              </a:rPr>
              <a:t>HotJava</a:t>
            </a:r>
            <a:r>
              <a:rPr lang="zh-CN" altLang="en-US" sz="2400" b="1" dirty="0">
                <a:latin typeface="+mj-lt"/>
                <a:ea typeface="楷体" panose="02010609060101010101" pitchFamily="49" charset="-122"/>
                <a:cs typeface="黑体" panose="02010609060101010101" pitchFamily="49" charset="-122"/>
                <a:sym typeface="+mn-ea"/>
              </a:rPr>
              <a:t>”）内置了基于</a:t>
            </a:r>
            <a:r>
              <a:rPr lang="en-US" altLang="zh-CN" sz="2400" b="1" dirty="0">
                <a:latin typeface="+mj-lt"/>
                <a:ea typeface="楷体" panose="02010609060101010101" pitchFamily="49" charset="-122"/>
                <a:cs typeface="黑体" panose="02010609060101010101" pitchFamily="49" charset="-122"/>
                <a:sym typeface="+mn-ea"/>
              </a:rPr>
              <a:t>Applet</a:t>
            </a:r>
            <a:r>
              <a:rPr lang="zh-CN" altLang="en-US" sz="2400" b="1" dirty="0">
                <a:latin typeface="+mj-lt"/>
                <a:ea typeface="楷体" panose="02010609060101010101" pitchFamily="49" charset="-122"/>
                <a:cs typeface="黑体" panose="02010609060101010101" pitchFamily="49" charset="-122"/>
                <a:sym typeface="+mn-ea"/>
              </a:rPr>
              <a:t>的</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 </a:t>
            </a:r>
            <a:r>
              <a:rPr lang="en-US" altLang="zh-CN" sz="2400" b="1" dirty="0">
                <a:latin typeface="+mj-lt"/>
                <a:ea typeface="楷体" panose="02010609060101010101" pitchFamily="49" charset="-122"/>
                <a:cs typeface="黑体" panose="02010609060101010101" pitchFamily="49" charset="-122"/>
                <a:sym typeface="+mn-ea"/>
              </a:rPr>
              <a:t>	</a:t>
            </a:r>
          </a:p>
        </p:txBody>
      </p:sp>
      <p:pic>
        <p:nvPicPr>
          <p:cNvPr id="3" name="图片 2">
            <a:extLst>
              <a:ext uri="{FF2B5EF4-FFF2-40B4-BE49-F238E27FC236}">
                <a16:creationId xmlns:a16="http://schemas.microsoft.com/office/drawing/2014/main" id="{7A47A2E7-490F-420D-91A6-22424A73A612}"/>
              </a:ext>
            </a:extLst>
          </p:cNvPr>
          <p:cNvPicPr>
            <a:picLocks noChangeAspect="1"/>
          </p:cNvPicPr>
          <p:nvPr/>
        </p:nvPicPr>
        <p:blipFill>
          <a:blip r:embed="rId3"/>
          <a:stretch>
            <a:fillRect/>
          </a:stretch>
        </p:blipFill>
        <p:spPr>
          <a:xfrm>
            <a:off x="550097" y="2187527"/>
            <a:ext cx="8538379" cy="4124528"/>
          </a:xfrm>
          <a:prstGeom prst="rect">
            <a:avLst/>
          </a:prstGeom>
        </p:spPr>
      </p:pic>
    </p:spTree>
    <p:extLst>
      <p:ext uri="{BB962C8B-B14F-4D97-AF65-F5344CB8AC3E}">
        <p14:creationId xmlns:p14="http://schemas.microsoft.com/office/powerpoint/2010/main" val="21667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3" name="矩形 2">
            <a:extLst>
              <a:ext uri="{FF2B5EF4-FFF2-40B4-BE49-F238E27FC236}">
                <a16:creationId xmlns:a16="http://schemas.microsoft.com/office/drawing/2014/main" id="{5D7476EC-98EC-4CCA-A0EF-0216FA44E5D0}"/>
              </a:ext>
            </a:extLst>
          </p:cNvPr>
          <p:cNvSpPr/>
          <p:nvPr/>
        </p:nvSpPr>
        <p:spPr>
          <a:xfrm>
            <a:off x="0" y="1130635"/>
            <a:ext cx="9144000" cy="15400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b="1" dirty="0">
                <a:solidFill>
                  <a:srgbClr val="1557AE"/>
                </a:solidFill>
              </a:rPr>
              <a:t>1995</a:t>
            </a:r>
            <a:r>
              <a:rPr lang="zh-CN" altLang="en-US" sz="2800" b="1" dirty="0">
                <a:solidFill>
                  <a:srgbClr val="1557AE"/>
                </a:solidFill>
              </a:rPr>
              <a:t>年</a:t>
            </a:r>
            <a:r>
              <a:rPr lang="en-US" altLang="zh-CN" sz="2800" b="1" dirty="0">
                <a:solidFill>
                  <a:srgbClr val="1557AE"/>
                </a:solidFill>
              </a:rPr>
              <a:t>5</a:t>
            </a:r>
            <a:r>
              <a:rPr lang="zh-CN" altLang="en-US" sz="2800" b="1" dirty="0">
                <a:solidFill>
                  <a:srgbClr val="1557AE"/>
                </a:solidFill>
              </a:rPr>
              <a:t>月</a:t>
            </a:r>
            <a:r>
              <a:rPr lang="en-US" altLang="zh-CN" sz="2800" b="1" dirty="0">
                <a:solidFill>
                  <a:srgbClr val="1557AE"/>
                </a:solidFill>
              </a:rPr>
              <a:t>23</a:t>
            </a:r>
            <a:r>
              <a:rPr lang="zh-CN" altLang="en-US" sz="2800" b="1" dirty="0">
                <a:solidFill>
                  <a:srgbClr val="1557AE"/>
                </a:solidFill>
              </a:rPr>
              <a:t>日，</a:t>
            </a:r>
            <a:r>
              <a:rPr lang="en-US" altLang="zh-CN" sz="2800" b="1" dirty="0">
                <a:solidFill>
                  <a:srgbClr val="1557AE"/>
                </a:solidFill>
              </a:rPr>
              <a:t>Sun</a:t>
            </a:r>
            <a:r>
              <a:rPr lang="zh-CN" altLang="en-US" sz="2800" b="1" dirty="0">
                <a:solidFill>
                  <a:srgbClr val="1557AE"/>
                </a:solidFill>
              </a:rPr>
              <a:t>公司正式在互联网上免费发布</a:t>
            </a:r>
            <a:r>
              <a:rPr lang="en-US" altLang="zh-CN" sz="2800" b="1" dirty="0">
                <a:solidFill>
                  <a:srgbClr val="1557AE"/>
                </a:solidFill>
              </a:rPr>
              <a:t>Java</a:t>
            </a:r>
            <a:r>
              <a:rPr lang="zh-CN" altLang="en-US" sz="2800" b="1" dirty="0">
                <a:solidFill>
                  <a:srgbClr val="1557AE"/>
                </a:solidFill>
              </a:rPr>
              <a:t>语言，标志着</a:t>
            </a:r>
            <a:r>
              <a:rPr lang="en-US" altLang="zh-CN" sz="2800" b="1" dirty="0">
                <a:solidFill>
                  <a:srgbClr val="1557AE"/>
                </a:solidFill>
              </a:rPr>
              <a:t>Java</a:t>
            </a:r>
            <a:r>
              <a:rPr lang="zh-CN" altLang="en-US" sz="2800" b="1" dirty="0">
                <a:solidFill>
                  <a:srgbClr val="1557AE"/>
                </a:solidFill>
              </a:rPr>
              <a:t>语言的正式诞生。几个月后，超过</a:t>
            </a:r>
            <a:r>
              <a:rPr lang="en-US" altLang="zh-CN" sz="2800" b="1" dirty="0">
                <a:solidFill>
                  <a:srgbClr val="1557AE"/>
                </a:solidFill>
              </a:rPr>
              <a:t>10</a:t>
            </a:r>
            <a:r>
              <a:rPr lang="zh-CN" altLang="en-US" sz="2800" b="1" dirty="0">
                <a:solidFill>
                  <a:srgbClr val="1557AE"/>
                </a:solidFill>
              </a:rPr>
              <a:t>万人下载</a:t>
            </a:r>
            <a:r>
              <a:rPr lang="en-US" altLang="zh-CN" sz="2800" b="1" dirty="0">
                <a:solidFill>
                  <a:srgbClr val="1557AE"/>
                </a:solidFill>
              </a:rPr>
              <a:t>Java</a:t>
            </a:r>
            <a:r>
              <a:rPr lang="zh-CN" altLang="en-US" sz="2800" b="1" dirty="0">
                <a:solidFill>
                  <a:srgbClr val="1557AE"/>
                </a:solidFill>
              </a:rPr>
              <a:t>语言。</a:t>
            </a:r>
          </a:p>
        </p:txBody>
      </p:sp>
      <p:pic>
        <p:nvPicPr>
          <p:cNvPr id="4" name="图片 3">
            <a:extLst>
              <a:ext uri="{FF2B5EF4-FFF2-40B4-BE49-F238E27FC236}">
                <a16:creationId xmlns:a16="http://schemas.microsoft.com/office/drawing/2014/main" id="{2F6FC594-66BB-4EA0-AA1D-B5963B1998BE}"/>
              </a:ext>
            </a:extLst>
          </p:cNvPr>
          <p:cNvPicPr>
            <a:picLocks noChangeAspect="1"/>
          </p:cNvPicPr>
          <p:nvPr/>
        </p:nvPicPr>
        <p:blipFill>
          <a:blip r:embed="rId3"/>
          <a:stretch>
            <a:fillRect/>
          </a:stretch>
        </p:blipFill>
        <p:spPr>
          <a:xfrm>
            <a:off x="308686" y="2869951"/>
            <a:ext cx="8519815" cy="2369477"/>
          </a:xfrm>
          <a:prstGeom prst="rect">
            <a:avLst/>
          </a:prstGeom>
        </p:spPr>
      </p:pic>
      <p:sp>
        <p:nvSpPr>
          <p:cNvPr id="5" name="矩形 4">
            <a:extLst>
              <a:ext uri="{FF2B5EF4-FFF2-40B4-BE49-F238E27FC236}">
                <a16:creationId xmlns:a16="http://schemas.microsoft.com/office/drawing/2014/main" id="{933A7828-BEED-4C93-983E-98426032204F}"/>
              </a:ext>
            </a:extLst>
          </p:cNvPr>
          <p:cNvSpPr/>
          <p:nvPr/>
        </p:nvSpPr>
        <p:spPr>
          <a:xfrm>
            <a:off x="4010609" y="5655025"/>
            <a:ext cx="4743606" cy="646331"/>
          </a:xfrm>
          <a:prstGeom prst="rect">
            <a:avLst/>
          </a:prstGeom>
        </p:spPr>
        <p:txBody>
          <a:bodyPr wrap="none">
            <a:spAutoFit/>
          </a:bodyPr>
          <a:lstStyle/>
          <a:p>
            <a:r>
              <a:rPr lang="zh-CN" altLang="en-US" b="1" dirty="0">
                <a:solidFill>
                  <a:srgbClr val="1557AE"/>
                </a:solidFill>
              </a:rPr>
              <a:t>选自：</a:t>
            </a:r>
            <a:r>
              <a:rPr lang="en-US" altLang="zh-CN" b="1" dirty="0">
                <a:solidFill>
                  <a:srgbClr val="1557AE"/>
                </a:solidFill>
              </a:rPr>
              <a:t>JAVA TECHNOLOGY: AN EARLY HISTORY</a:t>
            </a:r>
          </a:p>
          <a:p>
            <a:endParaRPr lang="zh-CN" altLang="en-US" dirty="0"/>
          </a:p>
        </p:txBody>
      </p:sp>
      <p:pic>
        <p:nvPicPr>
          <p:cNvPr id="37890" name="Picture 2" descr="https://www.oracle.com/img/tech/cb88-java-logo-001.jpg">
            <a:extLst>
              <a:ext uri="{FF2B5EF4-FFF2-40B4-BE49-F238E27FC236}">
                <a16:creationId xmlns:a16="http://schemas.microsoft.com/office/drawing/2014/main" id="{D5E39680-0558-4C14-89AF-836345292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85" y="5322516"/>
            <a:ext cx="2095720" cy="117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70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092976"/>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p>
        </p:txBody>
      </p:sp>
      <p:sp>
        <p:nvSpPr>
          <p:cNvPr id="18" name="Rectangle 4">
            <a:extLst>
              <a:ext uri="{FF2B5EF4-FFF2-40B4-BE49-F238E27FC236}">
                <a16:creationId xmlns:a16="http://schemas.microsoft.com/office/drawing/2014/main" id="{43D28E54-6CF6-47F1-8847-D52270767854}"/>
              </a:ext>
            </a:extLst>
          </p:cNvPr>
          <p:cNvSpPr>
            <a:spLocks noChangeArrowheads="1"/>
          </p:cNvSpPr>
          <p:nvPr/>
        </p:nvSpPr>
        <p:spPr bwMode="auto">
          <a:xfrm>
            <a:off x="67274" y="1633701"/>
            <a:ext cx="4267200" cy="54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hlink"/>
              </a:buClr>
              <a:buSzPct val="90000"/>
              <a:buFont typeface="Wingdings" panose="05000000000000000000" pitchFamily="2" charset="2"/>
              <a:buNone/>
            </a:pPr>
            <a:r>
              <a:rPr kumimoji="1" lang="en-US" altLang="zh-CN" sz="2800" b="1" dirty="0">
                <a:solidFill>
                  <a:srgbClr val="000000"/>
                </a:solidFill>
                <a:latin typeface="+mj-lt"/>
                <a:ea typeface="楷体_GB2312" panose="02010609030101010101" pitchFamily="49" charset="-122"/>
                <a:sym typeface="Wingdings" panose="05000000000000000000" pitchFamily="2" charset="2"/>
              </a:rPr>
              <a:t>java.sun.com</a:t>
            </a:r>
            <a:r>
              <a:rPr kumimoji="1" lang="zh-CN" altLang="en-US" sz="2800" b="1" dirty="0">
                <a:solidFill>
                  <a:srgbClr val="000000"/>
                </a:solidFill>
                <a:latin typeface="+mj-lt"/>
                <a:ea typeface="楷体_GB2312" panose="02010609030101010101" pitchFamily="49" charset="-122"/>
                <a:sym typeface="Wingdings" panose="05000000000000000000" pitchFamily="2" charset="2"/>
              </a:rPr>
              <a:t>的主页</a:t>
            </a:r>
          </a:p>
        </p:txBody>
      </p:sp>
      <p:pic>
        <p:nvPicPr>
          <p:cNvPr id="2" name="图片 1">
            <a:extLst>
              <a:ext uri="{FF2B5EF4-FFF2-40B4-BE49-F238E27FC236}">
                <a16:creationId xmlns:a16="http://schemas.microsoft.com/office/drawing/2014/main" id="{1D3774E8-A83C-4920-A5A8-8CBB18B8346D}"/>
              </a:ext>
            </a:extLst>
          </p:cNvPr>
          <p:cNvPicPr>
            <a:picLocks noChangeAspect="1"/>
          </p:cNvPicPr>
          <p:nvPr/>
        </p:nvPicPr>
        <p:blipFill>
          <a:blip r:embed="rId3"/>
          <a:stretch>
            <a:fillRect/>
          </a:stretch>
        </p:blipFill>
        <p:spPr>
          <a:xfrm>
            <a:off x="1027198" y="2174426"/>
            <a:ext cx="7089603" cy="4158376"/>
          </a:xfrm>
          <a:prstGeom prst="rect">
            <a:avLst/>
          </a:prstGeom>
        </p:spPr>
      </p:pic>
    </p:spTree>
    <p:extLst>
      <p:ext uri="{BB962C8B-B14F-4D97-AF65-F5344CB8AC3E}">
        <p14:creationId xmlns:p14="http://schemas.microsoft.com/office/powerpoint/2010/main" val="308658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rPr>
              <a:t>历年回顾</a:t>
            </a:r>
            <a:r>
              <a:rPr lang="en-US" altLang="zh-CN" sz="2800" b="1" dirty="0">
                <a:solidFill>
                  <a:srgbClr val="1557AE"/>
                </a:solidFill>
              </a:rPr>
              <a:t>(2000</a:t>
            </a:r>
            <a:r>
              <a:rPr lang="zh-CN" altLang="en-US" sz="2800" b="1" dirty="0">
                <a:solidFill>
                  <a:srgbClr val="1557AE"/>
                </a:solidFill>
              </a:rPr>
              <a:t>年之前</a:t>
            </a:r>
            <a:r>
              <a:rPr lang="en-US" altLang="zh-CN" sz="2800" b="1" dirty="0">
                <a:solidFill>
                  <a:srgbClr val="1557AE"/>
                </a:solidFill>
              </a:rPr>
              <a:t>)</a:t>
            </a:r>
          </a:p>
        </p:txBody>
      </p:sp>
      <p:sp>
        <p:nvSpPr>
          <p:cNvPr id="3" name="矩形 2">
            <a:extLst>
              <a:ext uri="{FF2B5EF4-FFF2-40B4-BE49-F238E27FC236}">
                <a16:creationId xmlns:a16="http://schemas.microsoft.com/office/drawing/2014/main" id="{5CEE6227-E1C9-48CE-A9C5-FF23719BCC5C}"/>
              </a:ext>
            </a:extLst>
          </p:cNvPr>
          <p:cNvSpPr/>
          <p:nvPr/>
        </p:nvSpPr>
        <p:spPr>
          <a:xfrm>
            <a:off x="0" y="1497282"/>
            <a:ext cx="9076726" cy="936347"/>
          </a:xfrm>
          <a:prstGeom prst="rect">
            <a:avLst/>
          </a:prstGeom>
        </p:spPr>
        <p:txBody>
          <a:bodyPr wrap="square">
            <a:spAutoFit/>
          </a:bodyPr>
          <a:lstStyle/>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1995</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5</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23</a:t>
            </a:r>
            <a:r>
              <a:rPr lang="zh-CN" altLang="en-US" sz="2400" b="1" dirty="0">
                <a:solidFill>
                  <a:srgbClr val="1557AE"/>
                </a:solidFill>
                <a:latin typeface="+mj-lt"/>
                <a:ea typeface="楷体" panose="02010609060101010101" pitchFamily="49" charset="-122"/>
              </a:rPr>
              <a:t>日，</a:t>
            </a:r>
            <a:r>
              <a:rPr lang="en-US" altLang="zh-CN" sz="2400" b="1" dirty="0">
                <a:solidFill>
                  <a:srgbClr val="1557AE"/>
                </a:solidFill>
                <a:latin typeface="+mj-lt"/>
                <a:ea typeface="楷体" panose="02010609060101010101" pitchFamily="49" charset="-122"/>
              </a:rPr>
              <a:t>Java</a:t>
            </a:r>
            <a:r>
              <a:rPr lang="zh-CN" altLang="en-US" sz="2400" b="1" dirty="0">
                <a:solidFill>
                  <a:srgbClr val="1557AE"/>
                </a:solidFill>
                <a:latin typeface="+mj-lt"/>
                <a:ea typeface="楷体" panose="02010609060101010101" pitchFamily="49" charset="-122"/>
              </a:rPr>
              <a:t>语言诞生</a:t>
            </a:r>
          </a:p>
          <a:p>
            <a:pPr marL="914400" lvl="3" indent="-342900">
              <a:lnSpc>
                <a:spcPct val="120000"/>
              </a:lnSpc>
              <a:buFont typeface="Wingdings" panose="05000000000000000000" pitchFamily="2" charset="2"/>
              <a:buChar char="p"/>
            </a:pPr>
            <a:r>
              <a:rPr lang="en-US" altLang="zh-CN" sz="2400" b="1" dirty="0">
                <a:solidFill>
                  <a:srgbClr val="C00000"/>
                </a:solidFill>
                <a:latin typeface="+mj-lt"/>
                <a:ea typeface="楷体" panose="02010609060101010101" pitchFamily="49" charset="-122"/>
              </a:rPr>
              <a:t>1996</a:t>
            </a:r>
            <a:r>
              <a:rPr lang="zh-CN" altLang="en-US" sz="2400" b="1" dirty="0">
                <a:solidFill>
                  <a:srgbClr val="C00000"/>
                </a:solidFill>
                <a:latin typeface="+mj-lt"/>
                <a:ea typeface="楷体" panose="02010609060101010101" pitchFamily="49" charset="-122"/>
              </a:rPr>
              <a:t>年</a:t>
            </a:r>
            <a:r>
              <a:rPr lang="en-US" altLang="zh-CN" sz="2400" b="1" dirty="0">
                <a:solidFill>
                  <a:srgbClr val="C00000"/>
                </a:solidFill>
                <a:latin typeface="+mj-lt"/>
                <a:ea typeface="楷体" panose="02010609060101010101" pitchFamily="49" charset="-122"/>
              </a:rPr>
              <a:t>1</a:t>
            </a:r>
            <a:r>
              <a:rPr lang="zh-CN" altLang="en-US" sz="2400" b="1" dirty="0">
                <a:solidFill>
                  <a:srgbClr val="C00000"/>
                </a:solidFill>
                <a:latin typeface="+mj-lt"/>
                <a:ea typeface="楷体" panose="02010609060101010101" pitchFamily="49" charset="-122"/>
              </a:rPr>
              <a:t>月，第一个</a:t>
            </a:r>
            <a:r>
              <a:rPr lang="en-US" altLang="zh-CN" sz="2400" b="1" dirty="0">
                <a:solidFill>
                  <a:srgbClr val="C00000"/>
                </a:solidFill>
                <a:latin typeface="+mj-lt"/>
                <a:ea typeface="楷体" panose="02010609060101010101" pitchFamily="49" charset="-122"/>
              </a:rPr>
              <a:t>JDK-JDK1.0</a:t>
            </a:r>
            <a:r>
              <a:rPr lang="zh-CN" altLang="en-US" sz="2400" b="1" dirty="0">
                <a:solidFill>
                  <a:srgbClr val="C00000"/>
                </a:solidFill>
                <a:latin typeface="+mj-lt"/>
                <a:ea typeface="楷体" panose="02010609060101010101" pitchFamily="49" charset="-122"/>
              </a:rPr>
              <a:t>诞生</a:t>
            </a:r>
          </a:p>
        </p:txBody>
      </p:sp>
      <p:grpSp>
        <p:nvGrpSpPr>
          <p:cNvPr id="4" name="组合 3">
            <a:extLst>
              <a:ext uri="{FF2B5EF4-FFF2-40B4-BE49-F238E27FC236}">
                <a16:creationId xmlns:a16="http://schemas.microsoft.com/office/drawing/2014/main" id="{1909F482-9F80-4221-BA3A-711C4E4C2D2C}"/>
              </a:ext>
            </a:extLst>
          </p:cNvPr>
          <p:cNvGrpSpPr/>
          <p:nvPr/>
        </p:nvGrpSpPr>
        <p:grpSpPr>
          <a:xfrm>
            <a:off x="137840" y="2553505"/>
            <a:ext cx="8868320" cy="1293325"/>
            <a:chOff x="137840" y="2370625"/>
            <a:chExt cx="8868320" cy="1293325"/>
          </a:xfrm>
        </p:grpSpPr>
        <p:sp>
          <p:nvSpPr>
            <p:cNvPr id="13" name="矩形: 圆角 12">
              <a:extLst>
                <a:ext uri="{FF2B5EF4-FFF2-40B4-BE49-F238E27FC236}">
                  <a16:creationId xmlns:a16="http://schemas.microsoft.com/office/drawing/2014/main" id="{49BF59EA-64BD-4A6D-ACAF-21137152262D}"/>
                </a:ext>
              </a:extLst>
            </p:cNvPr>
            <p:cNvSpPr/>
            <p:nvPr/>
          </p:nvSpPr>
          <p:spPr>
            <a:xfrm>
              <a:off x="137840" y="2370625"/>
              <a:ext cx="8868320" cy="1293325"/>
            </a:xfrm>
            <a:prstGeom prst="roundRect">
              <a:avLst>
                <a:gd name="adj" fmla="val 54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314EA90-7FB0-453E-B0A3-17D86F9557BC}"/>
                </a:ext>
              </a:extLst>
            </p:cNvPr>
            <p:cNvSpPr/>
            <p:nvPr/>
          </p:nvSpPr>
          <p:spPr>
            <a:xfrm>
              <a:off x="203276" y="2463621"/>
              <a:ext cx="8670174" cy="1200329"/>
            </a:xfrm>
            <a:prstGeom prst="rect">
              <a:avLst/>
            </a:prstGeom>
          </p:spPr>
          <p:txBody>
            <a:bodyPr wrap="square">
              <a:spAutoFit/>
            </a:bodyPr>
            <a:lstStyle/>
            <a:p>
              <a:pPr marL="0" lvl="3" indent="-342900">
                <a:buFont typeface="Wingdings" panose="05000000000000000000" pitchFamily="2" charset="2"/>
                <a:buChar char="n"/>
              </a:pPr>
              <a:r>
                <a:rPr lang="en-US" altLang="zh-CN" sz="2400" b="1" dirty="0">
                  <a:latin typeface="+mj-lt"/>
                  <a:ea typeface="楷体" panose="02010609060101010101" pitchFamily="49" charset="-122"/>
                </a:rPr>
                <a:t>1996</a:t>
              </a:r>
              <a:r>
                <a:rPr lang="zh-CN" altLang="en-US" sz="2400" b="1" dirty="0">
                  <a:latin typeface="+mj-lt"/>
                  <a:ea typeface="楷体" panose="02010609060101010101" pitchFamily="49" charset="-122"/>
                </a:rPr>
                <a:t>年</a:t>
              </a:r>
              <a:r>
                <a:rPr lang="en-US" altLang="zh-CN" sz="2400" b="1" dirty="0">
                  <a:latin typeface="+mj-lt"/>
                  <a:ea typeface="楷体" panose="02010609060101010101" pitchFamily="49" charset="-122"/>
                </a:rPr>
                <a:t>4</a:t>
              </a:r>
              <a:r>
                <a:rPr lang="zh-CN" altLang="en-US" sz="2400" b="1" dirty="0">
                  <a:latin typeface="+mj-lt"/>
                  <a:ea typeface="楷体" panose="02010609060101010101" pitchFamily="49" charset="-122"/>
                </a:rPr>
                <a:t>月，</a:t>
              </a:r>
              <a:r>
                <a:rPr lang="en-US" altLang="zh-CN" sz="2400" b="1" dirty="0">
                  <a:latin typeface="+mj-lt"/>
                  <a:ea typeface="楷体" panose="02010609060101010101" pitchFamily="49" charset="-122"/>
                </a:rPr>
                <a:t>10</a:t>
              </a:r>
              <a:r>
                <a:rPr lang="zh-CN" altLang="en-US" sz="2400" b="1" dirty="0">
                  <a:latin typeface="+mj-lt"/>
                  <a:ea typeface="楷体" panose="02010609060101010101" pitchFamily="49" charset="-122"/>
                </a:rPr>
                <a:t>个最主要的操作系统供应商申明将在其产品中嵌入</a:t>
              </a:r>
              <a:r>
                <a:rPr lang="en-US" altLang="zh-CN" sz="2400" b="1" dirty="0">
                  <a:latin typeface="+mj-lt"/>
                  <a:ea typeface="楷体" panose="02010609060101010101" pitchFamily="49" charset="-122"/>
                </a:rPr>
                <a:t>Java</a:t>
              </a:r>
              <a:r>
                <a:rPr lang="zh-CN" altLang="en-US" sz="2400" b="1" dirty="0">
                  <a:latin typeface="+mj-lt"/>
                  <a:ea typeface="楷体" panose="02010609060101010101" pitchFamily="49" charset="-122"/>
                </a:rPr>
                <a:t>技术</a:t>
              </a:r>
            </a:p>
            <a:p>
              <a:pPr marL="0" lvl="3" indent="-342900">
                <a:buFont typeface="Wingdings" panose="05000000000000000000" pitchFamily="2" charset="2"/>
                <a:buChar char="n"/>
              </a:pPr>
              <a:r>
                <a:rPr lang="en-US" altLang="zh-CN" sz="2400" b="1" dirty="0">
                  <a:latin typeface="+mj-lt"/>
                  <a:ea typeface="楷体" panose="02010609060101010101" pitchFamily="49" charset="-122"/>
                </a:rPr>
                <a:t>1996</a:t>
              </a:r>
              <a:r>
                <a:rPr lang="zh-CN" altLang="en-US" sz="2400" b="1" dirty="0">
                  <a:latin typeface="+mj-lt"/>
                  <a:ea typeface="楷体" panose="02010609060101010101" pitchFamily="49" charset="-122"/>
                </a:rPr>
                <a:t>年</a:t>
              </a:r>
              <a:r>
                <a:rPr lang="en-US" altLang="zh-CN" sz="2400" b="1" dirty="0">
                  <a:latin typeface="+mj-lt"/>
                  <a:ea typeface="楷体" panose="02010609060101010101" pitchFamily="49" charset="-122"/>
                </a:rPr>
                <a:t>9</a:t>
              </a:r>
              <a:r>
                <a:rPr lang="zh-CN" altLang="en-US" sz="2400" b="1" dirty="0">
                  <a:latin typeface="+mj-lt"/>
                  <a:ea typeface="楷体" panose="02010609060101010101" pitchFamily="49" charset="-122"/>
                </a:rPr>
                <a:t>月，约</a:t>
              </a:r>
              <a:r>
                <a:rPr lang="en-US" altLang="zh-CN" sz="2400" b="1" dirty="0">
                  <a:latin typeface="+mj-lt"/>
                  <a:ea typeface="楷体" panose="02010609060101010101" pitchFamily="49" charset="-122"/>
                </a:rPr>
                <a:t>8.3</a:t>
              </a:r>
              <a:r>
                <a:rPr lang="zh-CN" altLang="en-US" sz="2400" b="1" dirty="0">
                  <a:latin typeface="+mj-lt"/>
                  <a:ea typeface="楷体" panose="02010609060101010101" pitchFamily="49" charset="-122"/>
                </a:rPr>
                <a:t>万个网页应用了</a:t>
              </a:r>
              <a:r>
                <a:rPr lang="en-US" altLang="zh-CN" sz="2400" b="1" dirty="0">
                  <a:latin typeface="+mj-lt"/>
                  <a:ea typeface="楷体" panose="02010609060101010101" pitchFamily="49" charset="-122"/>
                </a:rPr>
                <a:t>Java</a:t>
              </a:r>
              <a:r>
                <a:rPr lang="zh-CN" altLang="en-US" sz="2400" b="1" dirty="0">
                  <a:latin typeface="+mj-lt"/>
                  <a:ea typeface="楷体" panose="02010609060101010101" pitchFamily="49" charset="-122"/>
                </a:rPr>
                <a:t>技术来制作</a:t>
              </a:r>
            </a:p>
          </p:txBody>
        </p:sp>
      </p:grpSp>
      <p:sp>
        <p:nvSpPr>
          <p:cNvPr id="14" name="矩形 13">
            <a:extLst>
              <a:ext uri="{FF2B5EF4-FFF2-40B4-BE49-F238E27FC236}">
                <a16:creationId xmlns:a16="http://schemas.microsoft.com/office/drawing/2014/main" id="{EC0643DF-4911-4E80-BB92-00B0ADB73F3A}"/>
              </a:ext>
            </a:extLst>
          </p:cNvPr>
          <p:cNvSpPr/>
          <p:nvPr/>
        </p:nvSpPr>
        <p:spPr>
          <a:xfrm>
            <a:off x="0" y="3989644"/>
            <a:ext cx="9076726" cy="493148"/>
          </a:xfrm>
          <a:prstGeom prst="rect">
            <a:avLst/>
          </a:prstGeom>
        </p:spPr>
        <p:txBody>
          <a:bodyPr wrap="square">
            <a:spAutoFit/>
          </a:bodyPr>
          <a:lstStyle/>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1997</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2</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18</a:t>
            </a:r>
            <a:r>
              <a:rPr lang="zh-CN" altLang="en-US" sz="2400" b="1" dirty="0">
                <a:solidFill>
                  <a:srgbClr val="1557AE"/>
                </a:solidFill>
                <a:latin typeface="+mj-lt"/>
                <a:ea typeface="楷体" panose="02010609060101010101" pitchFamily="49" charset="-122"/>
              </a:rPr>
              <a:t>日，</a:t>
            </a:r>
            <a:r>
              <a:rPr lang="en-US" altLang="zh-CN" sz="2400" b="1" dirty="0">
                <a:solidFill>
                  <a:srgbClr val="1557AE"/>
                </a:solidFill>
                <a:latin typeface="+mj-lt"/>
                <a:ea typeface="楷体" panose="02010609060101010101" pitchFamily="49" charset="-122"/>
              </a:rPr>
              <a:t>JDK1.1</a:t>
            </a:r>
            <a:r>
              <a:rPr lang="zh-CN" altLang="en-US" sz="2400" b="1" dirty="0">
                <a:solidFill>
                  <a:srgbClr val="1557AE"/>
                </a:solidFill>
                <a:latin typeface="+mj-lt"/>
                <a:ea typeface="楷体" panose="02010609060101010101" pitchFamily="49" charset="-122"/>
              </a:rPr>
              <a:t>发布</a:t>
            </a:r>
          </a:p>
        </p:txBody>
      </p:sp>
      <p:grpSp>
        <p:nvGrpSpPr>
          <p:cNvPr id="15" name="组合 14">
            <a:extLst>
              <a:ext uri="{FF2B5EF4-FFF2-40B4-BE49-F238E27FC236}">
                <a16:creationId xmlns:a16="http://schemas.microsoft.com/office/drawing/2014/main" id="{4DB95C23-1F19-4871-BE55-5EE5F200210F}"/>
              </a:ext>
            </a:extLst>
          </p:cNvPr>
          <p:cNvGrpSpPr/>
          <p:nvPr/>
        </p:nvGrpSpPr>
        <p:grpSpPr>
          <a:xfrm>
            <a:off x="137840" y="4608118"/>
            <a:ext cx="8868320" cy="1840231"/>
            <a:chOff x="137840" y="2370625"/>
            <a:chExt cx="8868320" cy="1840231"/>
          </a:xfrm>
        </p:grpSpPr>
        <p:sp>
          <p:nvSpPr>
            <p:cNvPr id="16" name="矩形: 圆角 15">
              <a:extLst>
                <a:ext uri="{FF2B5EF4-FFF2-40B4-BE49-F238E27FC236}">
                  <a16:creationId xmlns:a16="http://schemas.microsoft.com/office/drawing/2014/main" id="{D0009FFB-B242-438C-979C-E76D423629D5}"/>
                </a:ext>
              </a:extLst>
            </p:cNvPr>
            <p:cNvSpPr/>
            <p:nvPr/>
          </p:nvSpPr>
          <p:spPr>
            <a:xfrm>
              <a:off x="137840" y="2370625"/>
              <a:ext cx="8868320" cy="1822743"/>
            </a:xfrm>
            <a:prstGeom prst="roundRect">
              <a:avLst>
                <a:gd name="adj" fmla="val 54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0A2C3B7-9C08-4747-AD2D-75D26BB037C9}"/>
                </a:ext>
              </a:extLst>
            </p:cNvPr>
            <p:cNvSpPr/>
            <p:nvPr/>
          </p:nvSpPr>
          <p:spPr>
            <a:xfrm>
              <a:off x="203276" y="2388113"/>
              <a:ext cx="8670174" cy="1822743"/>
            </a:xfrm>
            <a:prstGeom prst="rect">
              <a:avLst/>
            </a:prstGeom>
          </p:spPr>
          <p:txBody>
            <a:bodyPr wrap="square">
              <a:spAutoFit/>
            </a:bodyPr>
            <a:lstStyle/>
            <a:p>
              <a:pPr marL="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1997</a:t>
              </a:r>
              <a:r>
                <a:rPr lang="zh-CN" altLang="en-US" sz="2400" b="1" dirty="0">
                  <a:latin typeface="+mj-lt"/>
                  <a:ea typeface="楷体" panose="02010609060101010101" pitchFamily="49" charset="-122"/>
                </a:rPr>
                <a:t>年</a:t>
              </a:r>
              <a:r>
                <a:rPr lang="en-US" altLang="zh-CN" sz="2400" b="1" dirty="0">
                  <a:latin typeface="+mj-lt"/>
                  <a:ea typeface="楷体" panose="02010609060101010101" pitchFamily="49" charset="-122"/>
                </a:rPr>
                <a:t>4</a:t>
              </a:r>
              <a:r>
                <a:rPr lang="zh-CN" altLang="en-US" sz="2400" b="1" dirty="0">
                  <a:latin typeface="+mj-lt"/>
                  <a:ea typeface="楷体" panose="02010609060101010101" pitchFamily="49" charset="-122"/>
                </a:rPr>
                <a:t>月</a:t>
              </a:r>
              <a:r>
                <a:rPr lang="en-US" altLang="zh-CN" sz="2400" b="1" dirty="0">
                  <a:latin typeface="+mj-lt"/>
                  <a:ea typeface="楷体" panose="02010609060101010101" pitchFamily="49" charset="-122"/>
                </a:rPr>
                <a:t>2</a:t>
              </a:r>
              <a:r>
                <a:rPr lang="zh-CN" altLang="en-US" sz="2400" b="1" dirty="0">
                  <a:latin typeface="+mj-lt"/>
                  <a:ea typeface="楷体" panose="02010609060101010101" pitchFamily="49" charset="-122"/>
                </a:rPr>
                <a:t>日，</a:t>
              </a:r>
              <a:r>
                <a:rPr lang="en-US" altLang="zh-CN" sz="2400" b="1" dirty="0" err="1">
                  <a:latin typeface="+mj-lt"/>
                  <a:ea typeface="楷体" panose="02010609060101010101" pitchFamily="49" charset="-122"/>
                </a:rPr>
                <a:t>JavaOne</a:t>
              </a:r>
              <a:r>
                <a:rPr lang="zh-CN" altLang="en-US" sz="2400" b="1" dirty="0">
                  <a:latin typeface="+mj-lt"/>
                  <a:ea typeface="楷体" panose="02010609060101010101" pitchFamily="49" charset="-122"/>
                </a:rPr>
                <a:t>会议召开，参与者逾一万人，创当时全球同类会议规模之纪录</a:t>
              </a:r>
            </a:p>
            <a:p>
              <a:pPr marL="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1997</a:t>
              </a:r>
              <a:r>
                <a:rPr lang="zh-CN" altLang="en-US" sz="2400" b="1" dirty="0">
                  <a:latin typeface="+mj-lt"/>
                  <a:ea typeface="楷体" panose="02010609060101010101" pitchFamily="49" charset="-122"/>
                </a:rPr>
                <a:t>年</a:t>
              </a:r>
              <a:r>
                <a:rPr lang="en-US" altLang="zh-CN" sz="2400" b="1" dirty="0">
                  <a:latin typeface="+mj-lt"/>
                  <a:ea typeface="楷体" panose="02010609060101010101" pitchFamily="49" charset="-122"/>
                </a:rPr>
                <a:t>9</a:t>
              </a:r>
              <a:r>
                <a:rPr lang="zh-CN" altLang="en-US" sz="2400" b="1" dirty="0">
                  <a:latin typeface="+mj-lt"/>
                  <a:ea typeface="楷体" panose="02010609060101010101" pitchFamily="49" charset="-122"/>
                </a:rPr>
                <a:t>月，</a:t>
              </a:r>
              <a:r>
                <a:rPr lang="en-US" altLang="zh-CN" sz="2400" b="1" dirty="0" err="1">
                  <a:latin typeface="+mj-lt"/>
                  <a:ea typeface="楷体" panose="02010609060101010101" pitchFamily="49" charset="-122"/>
                </a:rPr>
                <a:t>JavaDeveloperConnection</a:t>
              </a:r>
              <a:r>
                <a:rPr lang="zh-CN" altLang="en-US" sz="2400" b="1" dirty="0">
                  <a:latin typeface="+mj-lt"/>
                  <a:ea typeface="楷体" panose="02010609060101010101" pitchFamily="49" charset="-122"/>
                </a:rPr>
                <a:t>社区成员超过十万</a:t>
              </a:r>
            </a:p>
            <a:p>
              <a:pPr marL="0" lvl="3" indent="-342900">
                <a:lnSpc>
                  <a:spcPct val="120000"/>
                </a:lnSpc>
                <a:buFont typeface="Wingdings" panose="05000000000000000000" pitchFamily="2" charset="2"/>
                <a:buChar char="n"/>
              </a:pPr>
              <a:r>
                <a:rPr lang="en-US" altLang="zh-CN" sz="2400" b="1" dirty="0">
                  <a:latin typeface="+mj-lt"/>
                  <a:ea typeface="楷体" panose="02010609060101010101" pitchFamily="49" charset="-122"/>
                </a:rPr>
                <a:t>1998</a:t>
              </a:r>
              <a:r>
                <a:rPr lang="zh-CN" altLang="en-US" sz="2400" b="1" dirty="0">
                  <a:latin typeface="+mj-lt"/>
                  <a:ea typeface="楷体" panose="02010609060101010101" pitchFamily="49" charset="-122"/>
                </a:rPr>
                <a:t>年</a:t>
              </a:r>
              <a:r>
                <a:rPr lang="en-US" altLang="zh-CN" sz="2400" b="1" dirty="0">
                  <a:latin typeface="+mj-lt"/>
                  <a:ea typeface="楷体" panose="02010609060101010101" pitchFamily="49" charset="-122"/>
                </a:rPr>
                <a:t>2</a:t>
              </a:r>
              <a:r>
                <a:rPr lang="zh-CN" altLang="en-US" sz="2400" b="1" dirty="0">
                  <a:latin typeface="+mj-lt"/>
                  <a:ea typeface="楷体" panose="02010609060101010101" pitchFamily="49" charset="-122"/>
                </a:rPr>
                <a:t>月，</a:t>
              </a:r>
              <a:r>
                <a:rPr lang="en-US" altLang="zh-CN" sz="2400" b="1" dirty="0">
                  <a:latin typeface="+mj-lt"/>
                  <a:ea typeface="楷体" panose="02010609060101010101" pitchFamily="49" charset="-122"/>
                </a:rPr>
                <a:t>JDK1.1</a:t>
              </a:r>
              <a:r>
                <a:rPr lang="zh-CN" altLang="en-US" sz="2400" b="1" dirty="0">
                  <a:latin typeface="+mj-lt"/>
                  <a:ea typeface="楷体" panose="02010609060101010101" pitchFamily="49" charset="-122"/>
                </a:rPr>
                <a:t>被下载超过</a:t>
              </a:r>
              <a:r>
                <a:rPr lang="en-US" altLang="zh-CN" sz="2400" b="1" dirty="0">
                  <a:latin typeface="+mj-lt"/>
                  <a:ea typeface="楷体" panose="02010609060101010101" pitchFamily="49" charset="-122"/>
                </a:rPr>
                <a:t>2,000,000</a:t>
              </a:r>
              <a:r>
                <a:rPr lang="zh-CN" altLang="en-US" sz="2400" b="1" dirty="0">
                  <a:latin typeface="+mj-lt"/>
                  <a:ea typeface="楷体" panose="02010609060101010101" pitchFamily="49" charset="-122"/>
                </a:rPr>
                <a:t>次</a:t>
              </a:r>
            </a:p>
          </p:txBody>
        </p:sp>
      </p:grpSp>
    </p:spTree>
    <p:extLst>
      <p:ext uri="{BB962C8B-B14F-4D97-AF65-F5344CB8AC3E}">
        <p14:creationId xmlns:p14="http://schemas.microsoft.com/office/powerpoint/2010/main" val="2390741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rPr>
              <a:t>历年回顾</a:t>
            </a:r>
            <a:r>
              <a:rPr lang="en-US" altLang="zh-CN" sz="2800" b="1" dirty="0">
                <a:solidFill>
                  <a:srgbClr val="1557AE"/>
                </a:solidFill>
              </a:rPr>
              <a:t>(2000</a:t>
            </a:r>
            <a:r>
              <a:rPr lang="zh-CN" altLang="en-US" sz="2800" b="1" dirty="0">
                <a:solidFill>
                  <a:srgbClr val="1557AE"/>
                </a:solidFill>
              </a:rPr>
              <a:t>年之前</a:t>
            </a:r>
            <a:r>
              <a:rPr lang="en-US" altLang="zh-CN" sz="2800" b="1" dirty="0">
                <a:solidFill>
                  <a:srgbClr val="1557AE"/>
                </a:solidFill>
              </a:rPr>
              <a:t>)</a:t>
            </a:r>
          </a:p>
        </p:txBody>
      </p:sp>
      <p:sp>
        <p:nvSpPr>
          <p:cNvPr id="3" name="矩形 2">
            <a:extLst>
              <a:ext uri="{FF2B5EF4-FFF2-40B4-BE49-F238E27FC236}">
                <a16:creationId xmlns:a16="http://schemas.microsoft.com/office/drawing/2014/main" id="{5CEE6227-E1C9-48CE-A9C5-FF23719BCC5C}"/>
              </a:ext>
            </a:extLst>
          </p:cNvPr>
          <p:cNvSpPr/>
          <p:nvPr/>
        </p:nvSpPr>
        <p:spPr>
          <a:xfrm>
            <a:off x="0" y="1497282"/>
            <a:ext cx="9076726" cy="2265941"/>
          </a:xfrm>
          <a:prstGeom prst="rect">
            <a:avLst/>
          </a:prstGeom>
        </p:spPr>
        <p:txBody>
          <a:bodyPr wrap="square">
            <a:spAutoFit/>
          </a:bodyPr>
          <a:lstStyle/>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1998</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12</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8</a:t>
            </a:r>
            <a:r>
              <a:rPr lang="zh-CN" altLang="en-US" sz="2400" b="1" dirty="0">
                <a:solidFill>
                  <a:srgbClr val="1557AE"/>
                </a:solidFill>
                <a:latin typeface="+mj-lt"/>
                <a:ea typeface="楷体" panose="02010609060101010101" pitchFamily="49" charset="-122"/>
              </a:rPr>
              <a:t>日，</a:t>
            </a:r>
            <a:r>
              <a:rPr lang="en-US" altLang="zh-CN" sz="2400" b="1" dirty="0">
                <a:solidFill>
                  <a:srgbClr val="1557AE"/>
                </a:solidFill>
                <a:latin typeface="+mj-lt"/>
                <a:ea typeface="楷体" panose="02010609060101010101" pitchFamily="49" charset="-122"/>
              </a:rPr>
              <a:t>Java1.2</a:t>
            </a:r>
            <a:r>
              <a:rPr lang="zh-CN" altLang="en-US" sz="2400" b="1" dirty="0">
                <a:solidFill>
                  <a:srgbClr val="1557AE"/>
                </a:solidFill>
                <a:latin typeface="+mj-lt"/>
                <a:ea typeface="楷体" panose="02010609060101010101" pitchFamily="49" charset="-122"/>
              </a:rPr>
              <a:t>企业平台</a:t>
            </a:r>
            <a:r>
              <a:rPr lang="en-US" altLang="zh-CN" sz="2400" b="1" dirty="0">
                <a:solidFill>
                  <a:srgbClr val="1557AE"/>
                </a:solidFill>
                <a:latin typeface="+mj-lt"/>
                <a:ea typeface="楷体" panose="02010609060101010101" pitchFamily="49" charset="-122"/>
              </a:rPr>
              <a:t>J2EE</a:t>
            </a:r>
            <a:r>
              <a:rPr lang="zh-CN" altLang="en-US" sz="2400" b="1" dirty="0">
                <a:solidFill>
                  <a:srgbClr val="1557AE"/>
                </a:solidFill>
                <a:latin typeface="+mj-lt"/>
                <a:ea typeface="楷体" panose="02010609060101010101" pitchFamily="49" charset="-122"/>
              </a:rPr>
              <a:t>发布</a:t>
            </a:r>
            <a:endParaRPr lang="en-US" altLang="zh-CN" sz="2400" b="1" dirty="0">
              <a:solidFill>
                <a:srgbClr val="1557AE"/>
              </a:solidFill>
              <a:latin typeface="+mj-lt"/>
              <a:ea typeface="楷体" panose="02010609060101010101" pitchFamily="49" charset="-122"/>
            </a:endParaRPr>
          </a:p>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1999</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6</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SUN</a:t>
            </a:r>
            <a:r>
              <a:rPr lang="zh-CN" altLang="en-US" sz="2400" b="1" dirty="0">
                <a:solidFill>
                  <a:srgbClr val="1557AE"/>
                </a:solidFill>
                <a:latin typeface="+mj-lt"/>
                <a:ea typeface="楷体" panose="02010609060101010101" pitchFamily="49" charset="-122"/>
              </a:rPr>
              <a:t>公司发布</a:t>
            </a:r>
            <a:r>
              <a:rPr lang="en-US" altLang="zh-CN" sz="2400" b="1" dirty="0">
                <a:solidFill>
                  <a:srgbClr val="1557AE"/>
                </a:solidFill>
                <a:latin typeface="+mj-lt"/>
                <a:ea typeface="楷体" panose="02010609060101010101" pitchFamily="49" charset="-122"/>
              </a:rPr>
              <a:t>Java</a:t>
            </a:r>
            <a:r>
              <a:rPr lang="zh-CN" altLang="en-US" sz="2400" b="1" dirty="0">
                <a:solidFill>
                  <a:srgbClr val="1557AE"/>
                </a:solidFill>
                <a:latin typeface="+mj-lt"/>
                <a:ea typeface="楷体" panose="02010609060101010101" pitchFamily="49" charset="-122"/>
              </a:rPr>
              <a:t>的三个版本</a:t>
            </a:r>
            <a:endParaRPr lang="en-US" altLang="zh-CN" sz="2400" b="1" dirty="0">
              <a:solidFill>
                <a:srgbClr val="1557AE"/>
              </a:solidFill>
              <a:latin typeface="+mj-lt"/>
              <a:ea typeface="楷体" panose="02010609060101010101" pitchFamily="49" charset="-122"/>
            </a:endParaRPr>
          </a:p>
          <a:p>
            <a:pPr marL="1371600" lvl="4"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标准版（</a:t>
            </a:r>
            <a:r>
              <a:rPr lang="en-US" altLang="zh-CN" sz="2400" b="1" dirty="0">
                <a:latin typeface="+mj-lt"/>
                <a:ea typeface="楷体" panose="02010609060101010101" pitchFamily="49" charset="-122"/>
              </a:rPr>
              <a:t>J2SE</a:t>
            </a:r>
            <a:r>
              <a:rPr lang="zh-CN" altLang="en-US" sz="2400" b="1" dirty="0">
                <a:latin typeface="+mj-lt"/>
                <a:ea typeface="楷体" panose="02010609060101010101" pitchFamily="49" charset="-122"/>
              </a:rPr>
              <a:t>）</a:t>
            </a:r>
            <a:endParaRPr lang="en-US" altLang="zh-CN" sz="2400" b="1" dirty="0">
              <a:latin typeface="+mj-lt"/>
              <a:ea typeface="楷体" panose="02010609060101010101" pitchFamily="49" charset="-122"/>
            </a:endParaRPr>
          </a:p>
          <a:p>
            <a:pPr marL="1371600" lvl="4"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企业版（</a:t>
            </a:r>
            <a:r>
              <a:rPr lang="en-US" altLang="zh-CN" sz="2400" b="1" dirty="0">
                <a:latin typeface="+mj-lt"/>
                <a:ea typeface="楷体" panose="02010609060101010101" pitchFamily="49" charset="-122"/>
              </a:rPr>
              <a:t>J2EE</a:t>
            </a:r>
            <a:r>
              <a:rPr lang="zh-CN" altLang="en-US" sz="2400" b="1" dirty="0">
                <a:latin typeface="+mj-lt"/>
                <a:ea typeface="楷体" panose="02010609060101010101" pitchFamily="49" charset="-122"/>
              </a:rPr>
              <a:t>）</a:t>
            </a:r>
            <a:endParaRPr lang="en-US" altLang="zh-CN" sz="2400" b="1" dirty="0">
              <a:latin typeface="+mj-lt"/>
              <a:ea typeface="楷体" panose="02010609060101010101" pitchFamily="49" charset="-122"/>
            </a:endParaRPr>
          </a:p>
          <a:p>
            <a:pPr marL="1371600" lvl="4" indent="-342900">
              <a:lnSpc>
                <a:spcPct val="120000"/>
              </a:lnSpc>
              <a:buFont typeface="Wingdings" panose="05000000000000000000" pitchFamily="2" charset="2"/>
              <a:buChar char="n"/>
            </a:pPr>
            <a:r>
              <a:rPr lang="zh-CN" altLang="en-US" sz="2400" b="1" dirty="0">
                <a:latin typeface="+mj-lt"/>
                <a:ea typeface="楷体" panose="02010609060101010101" pitchFamily="49" charset="-122"/>
              </a:rPr>
              <a:t>微型版（</a:t>
            </a:r>
            <a:r>
              <a:rPr lang="en-US" altLang="zh-CN" sz="2400" b="1" dirty="0">
                <a:latin typeface="+mj-lt"/>
                <a:ea typeface="楷体" panose="02010609060101010101" pitchFamily="49" charset="-122"/>
              </a:rPr>
              <a:t>J2ME</a:t>
            </a:r>
            <a:r>
              <a:rPr lang="zh-CN" altLang="en-US" sz="2400" b="1" dirty="0">
                <a:latin typeface="+mj-lt"/>
                <a:ea typeface="楷体" panose="02010609060101010101" pitchFamily="49" charset="-122"/>
              </a:rPr>
              <a:t>）</a:t>
            </a:r>
            <a:endParaRPr lang="en-US" altLang="zh-CN" sz="2400" b="1" dirty="0">
              <a:latin typeface="+mj-lt"/>
              <a:ea typeface="楷体" panose="02010609060101010101" pitchFamily="49" charset="-122"/>
            </a:endParaRPr>
          </a:p>
        </p:txBody>
      </p:sp>
      <p:sp>
        <p:nvSpPr>
          <p:cNvPr id="5" name="对话气泡: 圆角矩形 4">
            <a:extLst>
              <a:ext uri="{FF2B5EF4-FFF2-40B4-BE49-F238E27FC236}">
                <a16:creationId xmlns:a16="http://schemas.microsoft.com/office/drawing/2014/main" id="{058F8920-DD9A-484F-A52F-1C683E45D5A0}"/>
              </a:ext>
            </a:extLst>
          </p:cNvPr>
          <p:cNvSpPr/>
          <p:nvPr/>
        </p:nvSpPr>
        <p:spPr>
          <a:xfrm>
            <a:off x="4424364" y="2377440"/>
            <a:ext cx="4652362" cy="1463040"/>
          </a:xfrm>
          <a:prstGeom prst="wedgeRoundRectCallout">
            <a:avLst>
              <a:gd name="adj1" fmla="val -67258"/>
              <a:gd name="adj2" fmla="val -40148"/>
              <a:gd name="adj3" fmla="val 16667"/>
            </a:avLst>
          </a:prstGeom>
          <a:solidFill>
            <a:schemeClr val="bg1">
              <a:lumMod val="95000"/>
            </a:schemeClr>
          </a:solidFill>
          <a:ln w="19050">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mj-lt"/>
                <a:ea typeface="楷体" panose="02010609060101010101" pitchFamily="49" charset="-122"/>
              </a:rPr>
              <a:t>标准版本，允许开发和部署在桌面、服务器、嵌入式环境和实时环境中使用的</a:t>
            </a:r>
            <a:r>
              <a:rPr lang="en-US" altLang="zh-CN" sz="2000" b="1" dirty="0">
                <a:solidFill>
                  <a:schemeClr val="tx1"/>
                </a:solidFill>
                <a:latin typeface="+mj-lt"/>
                <a:ea typeface="楷体" panose="02010609060101010101" pitchFamily="49" charset="-122"/>
              </a:rPr>
              <a:t>java</a:t>
            </a:r>
            <a:r>
              <a:rPr lang="zh-CN" altLang="en-US" sz="2000" b="1" dirty="0">
                <a:solidFill>
                  <a:schemeClr val="tx1"/>
                </a:solidFill>
                <a:latin typeface="+mj-lt"/>
                <a:ea typeface="楷体" panose="02010609060101010101" pitchFamily="49" charset="-122"/>
              </a:rPr>
              <a:t>应用程序；它支持了</a:t>
            </a:r>
            <a:r>
              <a:rPr lang="en-US" altLang="zh-CN" sz="2000" b="1" dirty="0">
                <a:solidFill>
                  <a:schemeClr val="tx1"/>
                </a:solidFill>
                <a:latin typeface="+mj-lt"/>
                <a:ea typeface="楷体" panose="02010609060101010101" pitchFamily="49" charset="-122"/>
              </a:rPr>
              <a:t>java web</a:t>
            </a:r>
            <a:r>
              <a:rPr lang="zh-CN" altLang="en-US" sz="2000" b="1" dirty="0">
                <a:solidFill>
                  <a:schemeClr val="tx1"/>
                </a:solidFill>
                <a:latin typeface="+mj-lt"/>
                <a:ea typeface="楷体" panose="02010609060101010101" pitchFamily="49" charset="-122"/>
              </a:rPr>
              <a:t>服务开发的类，并为</a:t>
            </a:r>
            <a:r>
              <a:rPr lang="en-US" altLang="zh-CN" sz="2000" b="1" dirty="0">
                <a:solidFill>
                  <a:schemeClr val="tx1"/>
                </a:solidFill>
                <a:latin typeface="+mj-lt"/>
                <a:ea typeface="楷体" panose="02010609060101010101" pitchFamily="49" charset="-122"/>
              </a:rPr>
              <a:t>Java EE</a:t>
            </a:r>
            <a:r>
              <a:rPr lang="zh-CN" altLang="en-US" sz="2000" b="1" dirty="0">
                <a:solidFill>
                  <a:schemeClr val="tx1"/>
                </a:solidFill>
                <a:latin typeface="+mj-lt"/>
                <a:ea typeface="楷体" panose="02010609060101010101" pitchFamily="49" charset="-122"/>
              </a:rPr>
              <a:t>提供基础。</a:t>
            </a:r>
          </a:p>
        </p:txBody>
      </p:sp>
      <p:sp>
        <p:nvSpPr>
          <p:cNvPr id="18" name="对话气泡: 圆角矩形 17">
            <a:extLst>
              <a:ext uri="{FF2B5EF4-FFF2-40B4-BE49-F238E27FC236}">
                <a16:creationId xmlns:a16="http://schemas.microsoft.com/office/drawing/2014/main" id="{3ABAF8FE-1D9F-4FE6-90F2-F9AF35B649F4}"/>
              </a:ext>
            </a:extLst>
          </p:cNvPr>
          <p:cNvSpPr/>
          <p:nvPr/>
        </p:nvSpPr>
        <p:spPr>
          <a:xfrm>
            <a:off x="141160" y="5010906"/>
            <a:ext cx="5361864" cy="1550487"/>
          </a:xfrm>
          <a:prstGeom prst="wedgeRoundRectCallout">
            <a:avLst>
              <a:gd name="adj1" fmla="val -17109"/>
              <a:gd name="adj2" fmla="val -164457"/>
              <a:gd name="adj3" fmla="val 16667"/>
            </a:avLst>
          </a:prstGeom>
          <a:solidFill>
            <a:schemeClr val="bg1">
              <a:lumMod val="95000"/>
            </a:schemeClr>
          </a:solidFill>
          <a:ln w="19050">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mj-lt"/>
                <a:ea typeface="楷体" panose="02010609060101010101" pitchFamily="49" charset="-122"/>
              </a:rPr>
              <a:t>企业版本，帮助开发和部署可移植、健壮、可伸缩且安全的服务器端</a:t>
            </a:r>
            <a:r>
              <a:rPr lang="en-US" altLang="zh-CN" sz="2000" b="1" dirty="0">
                <a:solidFill>
                  <a:schemeClr val="tx1"/>
                </a:solidFill>
                <a:latin typeface="+mj-lt"/>
                <a:ea typeface="楷体" panose="02010609060101010101" pitchFamily="49" charset="-122"/>
              </a:rPr>
              <a:t>java</a:t>
            </a:r>
            <a:r>
              <a:rPr lang="zh-CN" altLang="en-US" sz="2000" b="1" dirty="0">
                <a:solidFill>
                  <a:schemeClr val="tx1"/>
                </a:solidFill>
                <a:latin typeface="+mj-lt"/>
                <a:ea typeface="楷体" panose="02010609060101010101" pitchFamily="49" charset="-122"/>
              </a:rPr>
              <a:t>应用程序，它提供</a:t>
            </a:r>
            <a:r>
              <a:rPr lang="en-US" altLang="zh-CN" sz="2000" b="1" dirty="0">
                <a:solidFill>
                  <a:schemeClr val="tx1"/>
                </a:solidFill>
                <a:latin typeface="+mj-lt"/>
                <a:ea typeface="楷体" panose="02010609060101010101" pitchFamily="49" charset="-122"/>
              </a:rPr>
              <a:t>web</a:t>
            </a:r>
            <a:r>
              <a:rPr lang="zh-CN" altLang="en-US" sz="2000" b="1" dirty="0">
                <a:solidFill>
                  <a:schemeClr val="tx1"/>
                </a:solidFill>
                <a:latin typeface="+mj-lt"/>
                <a:ea typeface="楷体" panose="02010609060101010101" pitchFamily="49" charset="-122"/>
              </a:rPr>
              <a:t>服务、组建模型、管理和通信</a:t>
            </a:r>
            <a:r>
              <a:rPr lang="en-US" altLang="zh-CN" sz="2000" b="1" dirty="0" err="1">
                <a:solidFill>
                  <a:schemeClr val="tx1"/>
                </a:solidFill>
                <a:latin typeface="+mj-lt"/>
                <a:ea typeface="楷体" panose="02010609060101010101" pitchFamily="49" charset="-122"/>
              </a:rPr>
              <a:t>api</a:t>
            </a:r>
            <a:r>
              <a:rPr lang="zh-CN" altLang="en-US" sz="2000" b="1" dirty="0">
                <a:solidFill>
                  <a:schemeClr val="tx1"/>
                </a:solidFill>
                <a:latin typeface="+mj-lt"/>
                <a:ea typeface="楷体" panose="02010609060101010101" pitchFamily="49" charset="-122"/>
              </a:rPr>
              <a:t>，可以用来实现企业级的面向服务体系结构和</a:t>
            </a:r>
            <a:r>
              <a:rPr lang="en-US" altLang="zh-CN" sz="2000" b="1" dirty="0">
                <a:solidFill>
                  <a:schemeClr val="tx1"/>
                </a:solidFill>
                <a:latin typeface="+mj-lt"/>
                <a:ea typeface="楷体" panose="02010609060101010101" pitchFamily="49" charset="-122"/>
              </a:rPr>
              <a:t>web2.0</a:t>
            </a:r>
            <a:r>
              <a:rPr lang="zh-CN" altLang="en-US" sz="2000" b="1" dirty="0">
                <a:solidFill>
                  <a:schemeClr val="tx1"/>
                </a:solidFill>
                <a:latin typeface="+mj-lt"/>
                <a:ea typeface="楷体" panose="02010609060101010101" pitchFamily="49" charset="-122"/>
              </a:rPr>
              <a:t>应用程序。</a:t>
            </a:r>
          </a:p>
        </p:txBody>
      </p:sp>
      <p:sp>
        <p:nvSpPr>
          <p:cNvPr id="20" name="对话气泡: 圆角矩形 19">
            <a:extLst>
              <a:ext uri="{FF2B5EF4-FFF2-40B4-BE49-F238E27FC236}">
                <a16:creationId xmlns:a16="http://schemas.microsoft.com/office/drawing/2014/main" id="{A4C5EBCE-F697-412A-8061-2197CADC6359}"/>
              </a:ext>
            </a:extLst>
          </p:cNvPr>
          <p:cNvSpPr/>
          <p:nvPr/>
        </p:nvSpPr>
        <p:spPr>
          <a:xfrm>
            <a:off x="6246796" y="4643380"/>
            <a:ext cx="2897203" cy="1587075"/>
          </a:xfrm>
          <a:prstGeom prst="wedgeRoundRectCallout">
            <a:avLst>
              <a:gd name="adj1" fmla="val -167725"/>
              <a:gd name="adj2" fmla="val -118455"/>
              <a:gd name="adj3" fmla="val 16667"/>
            </a:avLst>
          </a:prstGeom>
          <a:solidFill>
            <a:schemeClr val="bg1">
              <a:lumMod val="95000"/>
            </a:schemeClr>
          </a:solidFill>
          <a:ln w="19050">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mj-lt"/>
                <a:ea typeface="楷体" panose="02010609060101010101" pitchFamily="49" charset="-122"/>
              </a:rPr>
              <a:t>微型版本，在移动设备和嵌入式设备上运行的应用程序提供一个健壮或灵活的环境。</a:t>
            </a:r>
          </a:p>
        </p:txBody>
      </p:sp>
      <p:sp>
        <p:nvSpPr>
          <p:cNvPr id="9" name="矩形 8">
            <a:extLst>
              <a:ext uri="{FF2B5EF4-FFF2-40B4-BE49-F238E27FC236}">
                <a16:creationId xmlns:a16="http://schemas.microsoft.com/office/drawing/2014/main" id="{20AF2DF6-C96E-45F5-833A-68838956DC8C}"/>
              </a:ext>
            </a:extLst>
          </p:cNvPr>
          <p:cNvSpPr/>
          <p:nvPr/>
        </p:nvSpPr>
        <p:spPr>
          <a:xfrm>
            <a:off x="0" y="3735128"/>
            <a:ext cx="5860473" cy="936347"/>
          </a:xfrm>
          <a:prstGeom prst="rect">
            <a:avLst/>
          </a:prstGeom>
        </p:spPr>
        <p:txBody>
          <a:bodyPr wrap="square">
            <a:spAutoFit/>
          </a:bodyPr>
          <a:lstStyle/>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2000</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5</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8</a:t>
            </a:r>
            <a:r>
              <a:rPr lang="zh-CN" altLang="en-US" sz="2400" b="1" dirty="0">
                <a:solidFill>
                  <a:srgbClr val="1557AE"/>
                </a:solidFill>
                <a:latin typeface="+mj-lt"/>
                <a:ea typeface="楷体" panose="02010609060101010101" pitchFamily="49" charset="-122"/>
              </a:rPr>
              <a:t>日，</a:t>
            </a:r>
            <a:r>
              <a:rPr lang="en-US" altLang="zh-CN" sz="2400" b="1" dirty="0">
                <a:solidFill>
                  <a:srgbClr val="1557AE"/>
                </a:solidFill>
                <a:latin typeface="+mj-lt"/>
                <a:ea typeface="楷体" panose="02010609060101010101" pitchFamily="49" charset="-122"/>
              </a:rPr>
              <a:t>JDK1.3</a:t>
            </a:r>
            <a:r>
              <a:rPr lang="zh-CN" altLang="en-US" sz="2400" b="1" dirty="0">
                <a:solidFill>
                  <a:srgbClr val="1557AE"/>
                </a:solidFill>
                <a:latin typeface="+mj-lt"/>
                <a:ea typeface="楷体" panose="02010609060101010101" pitchFamily="49" charset="-122"/>
              </a:rPr>
              <a:t>发布</a:t>
            </a:r>
          </a:p>
          <a:p>
            <a:pPr marL="914400" lvl="3"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rPr>
              <a:t>2000</a:t>
            </a:r>
            <a:r>
              <a:rPr lang="zh-CN" altLang="en-US" sz="2400" b="1" dirty="0">
                <a:solidFill>
                  <a:srgbClr val="1557AE"/>
                </a:solidFill>
                <a:latin typeface="+mj-lt"/>
                <a:ea typeface="楷体" panose="02010609060101010101" pitchFamily="49" charset="-122"/>
              </a:rPr>
              <a:t>年</a:t>
            </a:r>
            <a:r>
              <a:rPr lang="en-US" altLang="zh-CN" sz="2400" b="1" dirty="0">
                <a:solidFill>
                  <a:srgbClr val="1557AE"/>
                </a:solidFill>
                <a:latin typeface="+mj-lt"/>
                <a:ea typeface="楷体" panose="02010609060101010101" pitchFamily="49" charset="-122"/>
              </a:rPr>
              <a:t>5</a:t>
            </a:r>
            <a:r>
              <a:rPr lang="zh-CN" altLang="en-US" sz="2400" b="1" dirty="0">
                <a:solidFill>
                  <a:srgbClr val="1557AE"/>
                </a:solidFill>
                <a:latin typeface="+mj-lt"/>
                <a:ea typeface="楷体" panose="02010609060101010101" pitchFamily="49" charset="-122"/>
              </a:rPr>
              <a:t>月</a:t>
            </a:r>
            <a:r>
              <a:rPr lang="en-US" altLang="zh-CN" sz="2400" b="1" dirty="0">
                <a:solidFill>
                  <a:srgbClr val="1557AE"/>
                </a:solidFill>
                <a:latin typeface="+mj-lt"/>
                <a:ea typeface="楷体" panose="02010609060101010101" pitchFamily="49" charset="-122"/>
              </a:rPr>
              <a:t>29</a:t>
            </a:r>
            <a:r>
              <a:rPr lang="zh-CN" altLang="en-US" sz="2400" b="1" dirty="0">
                <a:solidFill>
                  <a:srgbClr val="1557AE"/>
                </a:solidFill>
                <a:latin typeface="+mj-lt"/>
                <a:ea typeface="楷体" panose="02010609060101010101" pitchFamily="49" charset="-122"/>
              </a:rPr>
              <a:t>日，</a:t>
            </a:r>
            <a:r>
              <a:rPr lang="en-US" altLang="zh-CN" sz="2400" b="1" dirty="0">
                <a:solidFill>
                  <a:srgbClr val="1557AE"/>
                </a:solidFill>
                <a:latin typeface="+mj-lt"/>
                <a:ea typeface="楷体" panose="02010609060101010101" pitchFamily="49" charset="-122"/>
              </a:rPr>
              <a:t>JDK1.4</a:t>
            </a:r>
            <a:r>
              <a:rPr lang="zh-CN" altLang="en-US" sz="2400" b="1" dirty="0">
                <a:solidFill>
                  <a:srgbClr val="1557AE"/>
                </a:solidFill>
                <a:latin typeface="+mj-lt"/>
                <a:ea typeface="楷体" panose="02010609060101010101" pitchFamily="49" charset="-122"/>
              </a:rPr>
              <a:t>发布</a:t>
            </a:r>
            <a:endParaRPr lang="zh-CN" altLang="en-US" sz="2400" b="1" dirty="0">
              <a:solidFill>
                <a:srgbClr val="1557AE"/>
              </a:solidFill>
              <a:latin typeface="+mj-lt"/>
              <a:ea typeface="楷体" panose="02010609060101010101" pitchFamily="49" charset="-122"/>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773549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20" grpId="0" animBg="1"/>
      <p:bldP spid="20" grpId="1"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1980029" cy="630942"/>
          </a:xfrm>
          <a:prstGeom prst="rect">
            <a:avLst/>
          </a:prstGeom>
          <a:noFill/>
        </p:spPr>
        <p:txBody>
          <a:bodyPr wrap="none" rtlCol="0">
            <a:spAutoFit/>
          </a:bodyPr>
          <a:lstStyle/>
          <a:p>
            <a:r>
              <a:rPr lang="zh-CN" altLang="en-US" sz="3500" b="1" dirty="0">
                <a:solidFill>
                  <a:srgbClr val="1557AE"/>
                </a:solidFill>
                <a:latin typeface="微软雅黑" panose="020B0503020204020204" pitchFamily="34" charset="-122"/>
                <a:ea typeface="微软雅黑" panose="020B0503020204020204" pitchFamily="34" charset="-122"/>
              </a:rPr>
              <a:t>课程介绍</a:t>
            </a:r>
          </a:p>
        </p:txBody>
      </p:sp>
      <p:sp>
        <p:nvSpPr>
          <p:cNvPr id="7" name="文本框 6"/>
          <p:cNvSpPr txBox="1"/>
          <p:nvPr/>
        </p:nvSpPr>
        <p:spPr>
          <a:xfrm>
            <a:off x="400050" y="1037480"/>
            <a:ext cx="8338820" cy="194739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学时分布</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 总学时</a:t>
            </a:r>
            <a:r>
              <a:rPr lang="en-US" altLang="zh-CN" sz="2400" b="1" dirty="0">
                <a:latin typeface="+mj-lt"/>
                <a:ea typeface="楷体" panose="02010609060101010101" pitchFamily="49" charset="-122"/>
                <a:cs typeface="黑体" panose="02010609060101010101" pitchFamily="49" charset="-122"/>
                <a:sym typeface="+mn-ea"/>
              </a:rPr>
              <a:t>40 </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上课</a:t>
            </a:r>
            <a:r>
              <a:rPr lang="en-US" altLang="zh-CN" sz="2400" b="1" dirty="0">
                <a:latin typeface="+mj-lt"/>
                <a:ea typeface="楷体" panose="02010609060101010101" pitchFamily="49" charset="-122"/>
                <a:cs typeface="黑体" panose="02010609060101010101" pitchFamily="49" charset="-122"/>
                <a:sym typeface="+mn-ea"/>
              </a:rPr>
              <a:t>24+</a:t>
            </a:r>
            <a:r>
              <a:rPr lang="zh-CN" altLang="en-US" sz="2400" b="1" dirty="0">
                <a:latin typeface="+mj-lt"/>
                <a:ea typeface="楷体" panose="02010609060101010101" pitchFamily="49" charset="-122"/>
                <a:cs typeface="黑体" panose="02010609060101010101" pitchFamily="49" charset="-122"/>
                <a:sym typeface="+mn-ea"/>
              </a:rPr>
              <a:t>上机（</a:t>
            </a:r>
            <a:r>
              <a:rPr lang="en-US" altLang="zh-CN" sz="2400" b="1" dirty="0">
                <a:latin typeface="+mj-lt"/>
                <a:ea typeface="楷体" panose="02010609060101010101" pitchFamily="49" charset="-122"/>
                <a:cs typeface="黑体" panose="02010609060101010101" pitchFamily="49" charset="-122"/>
                <a:sym typeface="+mn-ea"/>
              </a:rPr>
              <a:t>16</a:t>
            </a:r>
            <a:r>
              <a:rPr lang="zh-CN" altLang="en-US" sz="2400" b="1" dirty="0">
                <a:latin typeface="+mj-lt"/>
                <a:ea typeface="楷体" panose="02010609060101010101" pitchFamily="49" charset="-122"/>
                <a:cs typeface="黑体" panose="02010609060101010101" pitchFamily="49" charset="-122"/>
                <a:sym typeface="+mn-ea"/>
              </a:rPr>
              <a:t>学时）</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上课时间：</a:t>
            </a:r>
            <a:r>
              <a:rPr lang="en-US" altLang="zh-CN" sz="2400" b="1" dirty="0">
                <a:latin typeface="+mj-lt"/>
                <a:ea typeface="楷体" panose="02010609060101010101" pitchFamily="49" charset="-122"/>
                <a:cs typeface="黑体" panose="02010609060101010101" pitchFamily="49" charset="-122"/>
                <a:sym typeface="+mn-ea"/>
              </a:rPr>
              <a:t>9</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16</a:t>
            </a:r>
            <a:r>
              <a:rPr lang="zh-CN" altLang="en-US" sz="2400" b="1" dirty="0">
                <a:latin typeface="+mj-lt"/>
                <a:ea typeface="楷体" panose="02010609060101010101" pitchFamily="49" charset="-122"/>
                <a:cs typeface="黑体" panose="02010609060101010101" pitchFamily="49" charset="-122"/>
                <a:sym typeface="+mn-ea"/>
              </a:rPr>
              <a:t>周</a:t>
            </a:r>
          </a:p>
        </p:txBody>
      </p:sp>
      <p:sp>
        <p:nvSpPr>
          <p:cNvPr id="14" name="文本框 13">
            <a:extLst>
              <a:ext uri="{FF2B5EF4-FFF2-40B4-BE49-F238E27FC236}">
                <a16:creationId xmlns:a16="http://schemas.microsoft.com/office/drawing/2014/main" id="{72740A0D-6EBA-4891-8083-8A401C718FEE}"/>
              </a:ext>
            </a:extLst>
          </p:cNvPr>
          <p:cNvSpPr txBox="1"/>
          <p:nvPr/>
        </p:nvSpPr>
        <p:spPr>
          <a:xfrm>
            <a:off x="400050" y="2972131"/>
            <a:ext cx="8338820" cy="148944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联系方式</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 电话：</a:t>
            </a:r>
            <a:r>
              <a:rPr lang="en-US" altLang="zh-CN" sz="2400" b="1" dirty="0">
                <a:latin typeface="+mj-lt"/>
                <a:ea typeface="楷体" panose="02010609060101010101" pitchFamily="49" charset="-122"/>
                <a:cs typeface="黑体" panose="02010609060101010101" pitchFamily="49" charset="-122"/>
                <a:sym typeface="+mn-ea"/>
              </a:rPr>
              <a:t>18729966176</a:t>
            </a:r>
          </a:p>
          <a:p>
            <a:pPr marL="800100" lvl="1" indent="-342900">
              <a:lnSpc>
                <a:spcPct val="125000"/>
              </a:lnSpc>
              <a:buFont typeface="Wingdings" panose="05000000000000000000" charset="0"/>
              <a:buChar char="p"/>
            </a:pPr>
            <a:r>
              <a:rPr lang="en-US" altLang="zh-CN" sz="2400" b="1" dirty="0">
                <a:latin typeface="+mj-lt"/>
                <a:ea typeface="楷体" panose="02010609060101010101" pitchFamily="49" charset="-122"/>
                <a:cs typeface="黑体" panose="02010609060101010101" pitchFamily="49" charset="-122"/>
                <a:sym typeface="+mn-ea"/>
              </a:rPr>
              <a:t>weifeng.ft@xjtu.edu.cn</a:t>
            </a:r>
            <a:endParaRPr lang="zh-CN" altLang="en-US" sz="2400" b="1" dirty="0">
              <a:latin typeface="+mj-lt"/>
              <a:ea typeface="楷体" panose="02010609060101010101" pitchFamily="49" charset="-122"/>
              <a:cs typeface="黑体" panose="02010609060101010101" pitchFamily="49" charset="-122"/>
              <a:sym typeface="+mn-ea"/>
            </a:endParaRPr>
          </a:p>
        </p:txBody>
      </p:sp>
      <p:sp>
        <p:nvSpPr>
          <p:cNvPr id="15" name="文本框 14">
            <a:extLst>
              <a:ext uri="{FF2B5EF4-FFF2-40B4-BE49-F238E27FC236}">
                <a16:creationId xmlns:a16="http://schemas.microsoft.com/office/drawing/2014/main" id="{929F07E8-C53D-4DC8-9DC5-63838DEC898E}"/>
              </a:ext>
            </a:extLst>
          </p:cNvPr>
          <p:cNvSpPr txBox="1"/>
          <p:nvPr/>
        </p:nvSpPr>
        <p:spPr>
          <a:xfrm>
            <a:off x="400050" y="4542058"/>
            <a:ext cx="8338820" cy="199759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参考书目</a:t>
            </a:r>
          </a:p>
          <a:p>
            <a:pPr marL="800100" lvl="1" indent="-342900">
              <a:lnSpc>
                <a:spcPct val="125000"/>
              </a:lnSpc>
              <a:buFont typeface="Wingdings" panose="05000000000000000000" charset="0"/>
              <a:buChar char="p"/>
            </a:pPr>
            <a:r>
              <a:rPr lang="zh-CN" altLang="en-US" sz="2000" b="1" dirty="0">
                <a:latin typeface="+mj-lt"/>
                <a:ea typeface="楷体" panose="02010609060101010101" pitchFamily="49" charset="-122"/>
                <a:cs typeface="黑体" panose="02010609060101010101" pitchFamily="49" charset="-122"/>
                <a:sym typeface="+mn-ea"/>
              </a:rPr>
              <a:t> </a:t>
            </a:r>
            <a:r>
              <a:rPr lang="en-US" altLang="zh-CN" b="1" dirty="0">
                <a:latin typeface="+mj-lt"/>
                <a:ea typeface="楷体" panose="02010609060101010101" pitchFamily="49" charset="-122"/>
                <a:cs typeface="黑体" panose="02010609060101010101" pitchFamily="49" charset="-122"/>
                <a:sym typeface="+mn-ea"/>
              </a:rPr>
              <a:t>Java</a:t>
            </a:r>
            <a:r>
              <a:rPr lang="zh-CN" altLang="en-US" b="1" dirty="0">
                <a:latin typeface="+mj-lt"/>
                <a:ea typeface="楷体" panose="02010609060101010101" pitchFamily="49" charset="-122"/>
                <a:cs typeface="黑体" panose="02010609060101010101" pitchFamily="49" charset="-122"/>
                <a:sym typeface="+mn-ea"/>
              </a:rPr>
              <a:t>语言程序设计（基础篇）</a:t>
            </a:r>
            <a:r>
              <a:rPr lang="en-US" altLang="zh-CN" b="1" dirty="0">
                <a:latin typeface="+mj-lt"/>
                <a:ea typeface="楷体" panose="02010609060101010101" pitchFamily="49" charset="-122"/>
                <a:cs typeface="黑体" panose="02010609060101010101" pitchFamily="49" charset="-122"/>
                <a:sym typeface="+mn-ea"/>
              </a:rPr>
              <a:t>,</a:t>
            </a:r>
            <a:r>
              <a:rPr lang="zh-CN" altLang="en-US" b="1" dirty="0">
                <a:latin typeface="+mj-lt"/>
                <a:ea typeface="楷体" panose="02010609060101010101" pitchFamily="49" charset="-122"/>
                <a:cs typeface="黑体" panose="02010609060101010101" pitchFamily="49" charset="-122"/>
                <a:sym typeface="+mn-ea"/>
              </a:rPr>
              <a:t>（美）粱勇著，机械工业出版社，</a:t>
            </a:r>
            <a:r>
              <a:rPr lang="en-US" altLang="zh-CN" b="1" dirty="0">
                <a:latin typeface="+mj-lt"/>
                <a:ea typeface="楷体" panose="02010609060101010101" pitchFamily="49" charset="-122"/>
                <a:cs typeface="黑体" panose="02010609060101010101" pitchFamily="49" charset="-122"/>
                <a:sym typeface="+mn-ea"/>
              </a:rPr>
              <a:t>2015-7</a:t>
            </a:r>
          </a:p>
          <a:p>
            <a:pPr marL="800100" lvl="1" indent="-342900">
              <a:lnSpc>
                <a:spcPct val="125000"/>
              </a:lnSpc>
              <a:buFont typeface="Wingdings" panose="05000000000000000000" charset="0"/>
              <a:buChar char="p"/>
            </a:pPr>
            <a:r>
              <a:rPr lang="en-US" altLang="zh-CN" b="1" dirty="0">
                <a:latin typeface="+mj-lt"/>
                <a:ea typeface="楷体" panose="02010609060101010101" pitchFamily="49" charset="-122"/>
                <a:cs typeface="黑体" panose="02010609060101010101" pitchFamily="49" charset="-122"/>
                <a:sym typeface="+mn-ea"/>
              </a:rPr>
              <a:t>Java</a:t>
            </a:r>
            <a:r>
              <a:rPr lang="zh-CN" altLang="en-US" b="1" dirty="0">
                <a:latin typeface="+mj-lt"/>
                <a:ea typeface="楷体" panose="02010609060101010101" pitchFamily="49" charset="-122"/>
                <a:cs typeface="黑体" panose="02010609060101010101" pitchFamily="49" charset="-122"/>
                <a:sym typeface="+mn-ea"/>
              </a:rPr>
              <a:t>语言程序设计（第三版），郑莉，清华大学出版社，</a:t>
            </a:r>
            <a:r>
              <a:rPr lang="en-US" altLang="zh-CN" b="1" dirty="0">
                <a:latin typeface="+mj-lt"/>
                <a:ea typeface="楷体" panose="02010609060101010101" pitchFamily="49" charset="-122"/>
                <a:cs typeface="黑体" panose="02010609060101010101" pitchFamily="49" charset="-122"/>
                <a:sym typeface="+mn-ea"/>
              </a:rPr>
              <a:t>2021-08</a:t>
            </a:r>
          </a:p>
          <a:p>
            <a:pPr marL="800100" lvl="1" indent="-342900">
              <a:lnSpc>
                <a:spcPct val="125000"/>
              </a:lnSpc>
              <a:buFont typeface="Wingdings" panose="05000000000000000000" charset="0"/>
              <a:buChar char="p"/>
            </a:pPr>
            <a:r>
              <a:rPr lang="en-US" altLang="zh-CN" b="1" dirty="0">
                <a:latin typeface="+mj-lt"/>
                <a:ea typeface="楷体" panose="02010609060101010101" pitchFamily="49" charset="-122"/>
                <a:cs typeface="黑体" panose="02010609060101010101" pitchFamily="49" charset="-122"/>
                <a:sym typeface="+mn-ea"/>
              </a:rPr>
              <a:t>Java</a:t>
            </a:r>
            <a:r>
              <a:rPr lang="zh-CN" altLang="en-US" b="1" dirty="0">
                <a:latin typeface="+mj-lt"/>
                <a:ea typeface="楷体" panose="02010609060101010101" pitchFamily="49" charset="-122"/>
                <a:cs typeface="黑体" panose="02010609060101010101" pitchFamily="49" charset="-122"/>
                <a:sym typeface="+mn-ea"/>
              </a:rPr>
              <a:t>编程思想（第</a:t>
            </a:r>
            <a:r>
              <a:rPr lang="en-US" altLang="zh-CN" b="1" dirty="0">
                <a:latin typeface="+mj-lt"/>
                <a:ea typeface="楷体" panose="02010609060101010101" pitchFamily="49" charset="-122"/>
                <a:cs typeface="黑体" panose="02010609060101010101" pitchFamily="49" charset="-122"/>
                <a:sym typeface="+mn-ea"/>
              </a:rPr>
              <a:t>4</a:t>
            </a:r>
            <a:r>
              <a:rPr lang="zh-CN" altLang="en-US" b="1" dirty="0">
                <a:latin typeface="+mj-lt"/>
                <a:ea typeface="楷体" panose="02010609060101010101" pitchFamily="49" charset="-122"/>
                <a:cs typeface="黑体" panose="02010609060101010101" pitchFamily="49" charset="-122"/>
                <a:sym typeface="+mn-ea"/>
              </a:rPr>
              <a:t>版），（美）埃克尔 著，陈昊鹏 译，机械工业出版社，</a:t>
            </a:r>
            <a:r>
              <a:rPr lang="en-US" altLang="zh-CN" b="1" dirty="0">
                <a:latin typeface="+mj-lt"/>
                <a:ea typeface="楷体" panose="02010609060101010101" pitchFamily="49" charset="-122"/>
                <a:cs typeface="黑体" panose="02010609060101010101" pitchFamily="49" charset="-122"/>
                <a:sym typeface="+mn-ea"/>
              </a:rPr>
              <a:t>2007-6.</a:t>
            </a:r>
          </a:p>
        </p:txBody>
      </p:sp>
      <p:pic>
        <p:nvPicPr>
          <p:cNvPr id="3" name="图片 2">
            <a:extLst>
              <a:ext uri="{FF2B5EF4-FFF2-40B4-BE49-F238E27FC236}">
                <a16:creationId xmlns:a16="http://schemas.microsoft.com/office/drawing/2014/main" id="{E0E5B515-8501-4876-92AD-C5AA3825C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507" y="1451365"/>
            <a:ext cx="3232754" cy="3319891"/>
          </a:xfrm>
          <a:prstGeom prst="rect">
            <a:avLst/>
          </a:prstGeom>
        </p:spPr>
      </p:pic>
    </p:spTree>
    <p:extLst>
      <p:ext uri="{BB962C8B-B14F-4D97-AF65-F5344CB8AC3E}">
        <p14:creationId xmlns:p14="http://schemas.microsoft.com/office/powerpoint/2010/main" val="3071906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rPr>
              <a:t>历年回顾</a:t>
            </a:r>
            <a:r>
              <a:rPr lang="en-US" altLang="zh-CN" sz="2800" b="1" dirty="0">
                <a:solidFill>
                  <a:srgbClr val="1557AE"/>
                </a:solidFill>
              </a:rPr>
              <a:t>(2000</a:t>
            </a:r>
            <a:r>
              <a:rPr lang="zh-CN" altLang="en-US" sz="2800" b="1" dirty="0">
                <a:solidFill>
                  <a:srgbClr val="1557AE"/>
                </a:solidFill>
              </a:rPr>
              <a:t>年</a:t>
            </a:r>
            <a:r>
              <a:rPr lang="en-US" altLang="zh-CN" sz="2800" b="1" dirty="0">
                <a:solidFill>
                  <a:srgbClr val="1557AE"/>
                </a:solidFill>
              </a:rPr>
              <a:t>—</a:t>
            </a:r>
            <a:r>
              <a:rPr lang="zh-CN" altLang="en-US" sz="2800" b="1" dirty="0">
                <a:solidFill>
                  <a:srgbClr val="1557AE"/>
                </a:solidFill>
              </a:rPr>
              <a:t>甲骨文收购前</a:t>
            </a:r>
            <a:r>
              <a:rPr lang="en-US" altLang="zh-CN" sz="2800" b="1" dirty="0">
                <a:solidFill>
                  <a:srgbClr val="1557AE"/>
                </a:solidFill>
              </a:rPr>
              <a:t>)</a:t>
            </a:r>
          </a:p>
        </p:txBody>
      </p:sp>
      <p:sp>
        <p:nvSpPr>
          <p:cNvPr id="3" name="矩形 2">
            <a:extLst>
              <a:ext uri="{FF2B5EF4-FFF2-40B4-BE49-F238E27FC236}">
                <a16:creationId xmlns:a16="http://schemas.microsoft.com/office/drawing/2014/main" id="{5CEE6227-E1C9-48CE-A9C5-FF23719BCC5C}"/>
              </a:ext>
            </a:extLst>
          </p:cNvPr>
          <p:cNvSpPr/>
          <p:nvPr/>
        </p:nvSpPr>
        <p:spPr>
          <a:xfrm>
            <a:off x="0" y="1497282"/>
            <a:ext cx="9076726" cy="5309852"/>
          </a:xfrm>
          <a:prstGeom prst="rect">
            <a:avLst/>
          </a:prstGeom>
        </p:spPr>
        <p:txBody>
          <a:bodyPr wrap="square">
            <a:spAutoFit/>
          </a:bodyPr>
          <a:lstStyle/>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2001</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6</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5</a:t>
            </a:r>
            <a:r>
              <a:rPr lang="zh-CN" altLang="en-US" sz="2400" dirty="0">
                <a:latin typeface="+mj-lt"/>
                <a:ea typeface="楷体" panose="02010609060101010101" pitchFamily="49" charset="-122"/>
              </a:rPr>
              <a:t>日，</a:t>
            </a:r>
            <a:r>
              <a:rPr lang="en-US" altLang="zh-CN" sz="2400" dirty="0">
                <a:latin typeface="+mj-lt"/>
                <a:ea typeface="楷体" panose="02010609060101010101" pitchFamily="49" charset="-122"/>
              </a:rPr>
              <a:t>NOKIA</a:t>
            </a:r>
            <a:r>
              <a:rPr lang="zh-CN" altLang="en-US" sz="2400" dirty="0">
                <a:latin typeface="+mj-lt"/>
                <a:ea typeface="楷体" panose="02010609060101010101" pitchFamily="49" charset="-122"/>
              </a:rPr>
              <a:t>宣布，到</a:t>
            </a:r>
            <a:r>
              <a:rPr lang="en-US" altLang="zh-CN" sz="2400" dirty="0">
                <a:latin typeface="+mj-lt"/>
                <a:ea typeface="楷体" panose="02010609060101010101" pitchFamily="49" charset="-122"/>
              </a:rPr>
              <a:t>2003</a:t>
            </a:r>
            <a:r>
              <a:rPr lang="zh-CN" altLang="en-US" sz="2400" dirty="0">
                <a:latin typeface="+mj-lt"/>
                <a:ea typeface="楷体" panose="02010609060101010101" pitchFamily="49" charset="-122"/>
              </a:rPr>
              <a:t>年将出售</a:t>
            </a:r>
            <a:r>
              <a:rPr lang="en-US" altLang="zh-CN" sz="2400" dirty="0">
                <a:latin typeface="+mj-lt"/>
                <a:ea typeface="楷体" panose="02010609060101010101" pitchFamily="49" charset="-122"/>
              </a:rPr>
              <a:t>1</a:t>
            </a:r>
            <a:r>
              <a:rPr lang="zh-CN" altLang="en-US" sz="2400" dirty="0">
                <a:latin typeface="+mj-lt"/>
                <a:ea typeface="楷体" panose="02010609060101010101" pitchFamily="49" charset="-122"/>
              </a:rPr>
              <a:t>亿部支持</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的手机</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2001</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9</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24</a:t>
            </a:r>
            <a:r>
              <a:rPr lang="zh-CN" altLang="en-US" sz="2400" dirty="0">
                <a:latin typeface="+mj-lt"/>
                <a:ea typeface="楷体" panose="02010609060101010101" pitchFamily="49" charset="-122"/>
              </a:rPr>
              <a:t>日，</a:t>
            </a:r>
            <a:r>
              <a:rPr lang="en-US" altLang="zh-CN" sz="2400" dirty="0">
                <a:latin typeface="+mj-lt"/>
                <a:ea typeface="楷体" panose="02010609060101010101" pitchFamily="49" charset="-122"/>
              </a:rPr>
              <a:t>J2EE1.3</a:t>
            </a:r>
            <a:r>
              <a:rPr lang="zh-CN" altLang="en-US" sz="2400" dirty="0">
                <a:latin typeface="+mj-lt"/>
                <a:ea typeface="楷体" panose="02010609060101010101" pitchFamily="49" charset="-122"/>
              </a:rPr>
              <a:t>发布</a:t>
            </a:r>
            <a:endParaRPr lang="zh-CN" altLang="en-US" sz="2400" dirty="0">
              <a:latin typeface="+mj-lt"/>
              <a:ea typeface="楷体" panose="02010609060101010101" pitchFamily="49" charset="-122"/>
              <a:hlinkClick r:id="rId3">
                <a:extLst>
                  <a:ext uri="{A12FA001-AC4F-418D-AE19-62706E023703}">
                    <ahyp:hlinkClr xmlns:ahyp="http://schemas.microsoft.com/office/drawing/2018/hyperlinkcolor" val="tx"/>
                  </a:ext>
                </a:extLst>
              </a:hlinkClick>
            </a:endParaRP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2002</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2</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26</a:t>
            </a:r>
            <a:r>
              <a:rPr lang="zh-CN" altLang="en-US" sz="2400" dirty="0">
                <a:latin typeface="+mj-lt"/>
                <a:ea typeface="楷体" panose="02010609060101010101" pitchFamily="49" charset="-122"/>
              </a:rPr>
              <a:t>日，</a:t>
            </a:r>
            <a:r>
              <a:rPr lang="en-US" altLang="zh-CN" sz="2400" dirty="0">
                <a:latin typeface="+mj-lt"/>
                <a:ea typeface="楷体" panose="02010609060101010101" pitchFamily="49" charset="-122"/>
              </a:rPr>
              <a:t>J2SE1.4</a:t>
            </a:r>
            <a:r>
              <a:rPr lang="zh-CN" altLang="en-US" sz="2400" dirty="0">
                <a:latin typeface="+mj-lt"/>
                <a:ea typeface="楷体" panose="02010609060101010101" pitchFamily="49" charset="-122"/>
              </a:rPr>
              <a:t>发布，</a:t>
            </a:r>
            <a:r>
              <a:rPr lang="zh-CN" altLang="en-US" sz="2400" b="1" dirty="0">
                <a:solidFill>
                  <a:srgbClr val="C00000"/>
                </a:solidFill>
                <a:latin typeface="+mj-lt"/>
                <a:ea typeface="楷体" panose="02010609060101010101" pitchFamily="49" charset="-122"/>
              </a:rPr>
              <a:t>计算能力有了大幅提升</a:t>
            </a:r>
            <a:endParaRPr lang="zh-CN" altLang="en-US" sz="2400" b="1" dirty="0">
              <a:solidFill>
                <a:srgbClr val="C00000"/>
              </a:solidFill>
              <a:latin typeface="+mj-lt"/>
              <a:ea typeface="楷体" panose="02010609060101010101" pitchFamily="49" charset="-122"/>
              <a:hlinkClick r:id="rId4">
                <a:extLst>
                  <a:ext uri="{A12FA001-AC4F-418D-AE19-62706E023703}">
                    <ahyp:hlinkClr xmlns:ahyp="http://schemas.microsoft.com/office/drawing/2018/hyperlinkcolor" val="tx"/>
                  </a:ext>
                </a:extLst>
              </a:hlinkClick>
            </a:endParaRP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2004</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9</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30</a:t>
            </a:r>
            <a:r>
              <a:rPr lang="zh-CN" altLang="en-US" sz="2400" dirty="0">
                <a:latin typeface="+mj-lt"/>
                <a:ea typeface="楷体" panose="02010609060101010101" pitchFamily="49" charset="-122"/>
              </a:rPr>
              <a:t>日</a:t>
            </a:r>
            <a:r>
              <a:rPr lang="en-US" altLang="zh-CN" sz="2400" dirty="0">
                <a:latin typeface="+mj-lt"/>
                <a:ea typeface="楷体" panose="02010609060101010101" pitchFamily="49" charset="-122"/>
              </a:rPr>
              <a:t>18:00PM</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J2SE1.5</a:t>
            </a:r>
            <a:r>
              <a:rPr lang="zh-CN" altLang="en-US" sz="2400" dirty="0">
                <a:latin typeface="+mj-lt"/>
                <a:ea typeface="楷体" panose="02010609060101010101" pitchFamily="49" charset="-122"/>
              </a:rPr>
              <a:t>发布，</a:t>
            </a:r>
            <a:r>
              <a:rPr lang="zh-CN" altLang="en-US" sz="2400" b="1" dirty="0">
                <a:solidFill>
                  <a:srgbClr val="C00000"/>
                </a:solidFill>
                <a:latin typeface="+mj-lt"/>
                <a:ea typeface="楷体" panose="02010609060101010101" pitchFamily="49" charset="-122"/>
              </a:rPr>
              <a:t>在</a:t>
            </a:r>
            <a:r>
              <a:rPr lang="en-US" altLang="zh-CN" sz="2400" b="1" dirty="0">
                <a:solidFill>
                  <a:srgbClr val="C00000"/>
                </a:solidFill>
                <a:latin typeface="+mj-lt"/>
                <a:ea typeface="楷体" panose="02010609060101010101" pitchFamily="49" charset="-122"/>
              </a:rPr>
              <a:t>Java</a:t>
            </a:r>
            <a:r>
              <a:rPr lang="zh-CN" altLang="en-US" sz="2400" b="1" dirty="0">
                <a:solidFill>
                  <a:srgbClr val="C00000"/>
                </a:solidFill>
                <a:latin typeface="+mj-lt"/>
                <a:ea typeface="楷体" panose="02010609060101010101" pitchFamily="49" charset="-122"/>
              </a:rPr>
              <a:t>语法易用性上做出了非常大的改进</a:t>
            </a:r>
            <a:r>
              <a:rPr lang="zh-CN" altLang="en-US" sz="2400" dirty="0">
                <a:latin typeface="+mj-lt"/>
                <a:ea typeface="楷体" panose="02010609060101010101" pitchFamily="49" charset="-122"/>
              </a:rPr>
              <a:t>，成为</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发展史上的又一里程碑。为了表示该版本的重要性，</a:t>
            </a:r>
            <a:r>
              <a:rPr lang="en-US" altLang="zh-CN" sz="2400" dirty="0">
                <a:latin typeface="+mj-lt"/>
                <a:ea typeface="楷体" panose="02010609060101010101" pitchFamily="49" charset="-122"/>
              </a:rPr>
              <a:t>J2SE1.5</a:t>
            </a:r>
            <a:r>
              <a:rPr lang="zh-CN" altLang="en-US" sz="2400" dirty="0">
                <a:latin typeface="+mj-lt"/>
                <a:ea typeface="楷体" panose="02010609060101010101" pitchFamily="49" charset="-122"/>
              </a:rPr>
              <a:t>更名为</a:t>
            </a:r>
            <a:r>
              <a:rPr lang="en-US" altLang="zh-CN" sz="2400" dirty="0">
                <a:latin typeface="+mj-lt"/>
                <a:ea typeface="楷体" panose="02010609060101010101" pitchFamily="49" charset="-122"/>
              </a:rPr>
              <a:t>Java SE 5.0 </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2005</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6</a:t>
            </a:r>
            <a:r>
              <a:rPr lang="zh-CN" altLang="en-US" sz="2400" dirty="0">
                <a:latin typeface="+mj-lt"/>
                <a:ea typeface="楷体" panose="02010609060101010101" pitchFamily="49" charset="-122"/>
              </a:rPr>
              <a:t>月，</a:t>
            </a:r>
            <a:r>
              <a:rPr lang="en-US" altLang="zh-CN" sz="2400" dirty="0" err="1">
                <a:latin typeface="+mj-lt"/>
                <a:ea typeface="楷体" panose="02010609060101010101" pitchFamily="49" charset="-122"/>
              </a:rPr>
              <a:t>JavaOne</a:t>
            </a:r>
            <a:r>
              <a:rPr lang="zh-CN" altLang="en-US" sz="2400" dirty="0">
                <a:latin typeface="+mj-lt"/>
                <a:ea typeface="楷体" panose="02010609060101010101" pitchFamily="49" charset="-122"/>
              </a:rPr>
              <a:t>大会召开，公开</a:t>
            </a:r>
            <a:r>
              <a:rPr lang="en-US" altLang="zh-CN" sz="2400" dirty="0">
                <a:latin typeface="+mj-lt"/>
                <a:ea typeface="楷体" panose="02010609060101010101" pitchFamily="49" charset="-122"/>
              </a:rPr>
              <a:t>Java SE 6</a:t>
            </a:r>
            <a:r>
              <a:rPr lang="zh-CN" altLang="en-US" sz="2400" dirty="0">
                <a:latin typeface="+mj-lt"/>
                <a:ea typeface="楷体" panose="02010609060101010101" pitchFamily="49" charset="-122"/>
              </a:rPr>
              <a:t>。此时，</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的各种版本已经更名，以取消其中的数字“</a:t>
            </a:r>
            <a:r>
              <a:rPr lang="en-US" altLang="zh-CN" sz="2400" dirty="0">
                <a:latin typeface="+mj-lt"/>
                <a:ea typeface="楷体" panose="02010609060101010101" pitchFamily="49" charset="-122"/>
              </a:rPr>
              <a:t>2”</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J2EE</a:t>
            </a:r>
            <a:r>
              <a:rPr lang="zh-CN" altLang="en-US" sz="2400" dirty="0">
                <a:latin typeface="+mj-lt"/>
                <a:ea typeface="楷体" panose="02010609060101010101" pitchFamily="49" charset="-122"/>
              </a:rPr>
              <a:t>更名为</a:t>
            </a:r>
            <a:r>
              <a:rPr lang="en-US" altLang="zh-CN" sz="2400" dirty="0">
                <a:latin typeface="+mj-lt"/>
                <a:ea typeface="楷体" panose="02010609060101010101" pitchFamily="49" charset="-122"/>
              </a:rPr>
              <a:t>Java EE</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J2SE</a:t>
            </a:r>
            <a:r>
              <a:rPr lang="zh-CN" altLang="en-US" sz="2400" dirty="0">
                <a:latin typeface="+mj-lt"/>
                <a:ea typeface="楷体" panose="02010609060101010101" pitchFamily="49" charset="-122"/>
              </a:rPr>
              <a:t>更名为</a:t>
            </a:r>
            <a:r>
              <a:rPr lang="en-US" altLang="zh-CN" sz="2400" dirty="0">
                <a:latin typeface="+mj-lt"/>
                <a:ea typeface="楷体" panose="02010609060101010101" pitchFamily="49" charset="-122"/>
              </a:rPr>
              <a:t>Java SE</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J2ME</a:t>
            </a:r>
            <a:r>
              <a:rPr lang="zh-CN" altLang="en-US" sz="2400" dirty="0">
                <a:latin typeface="+mj-lt"/>
                <a:ea typeface="楷体" panose="02010609060101010101" pitchFamily="49" charset="-122"/>
              </a:rPr>
              <a:t>更名为</a:t>
            </a:r>
            <a:r>
              <a:rPr lang="en-US" altLang="zh-CN" sz="2400" dirty="0">
                <a:latin typeface="+mj-lt"/>
                <a:ea typeface="楷体" panose="02010609060101010101" pitchFamily="49" charset="-122"/>
              </a:rPr>
              <a:t>Java ME</a:t>
            </a:r>
            <a:endParaRPr lang="en-US" altLang="zh-CN" sz="2400" dirty="0">
              <a:latin typeface="+mj-lt"/>
              <a:ea typeface="楷体" panose="02010609060101010101" pitchFamily="49" charset="-122"/>
              <a:hlinkClick r:id="rId5">
                <a:extLst>
                  <a:ext uri="{A12FA001-AC4F-418D-AE19-62706E023703}">
                    <ahyp:hlinkClr xmlns:ahyp="http://schemas.microsoft.com/office/drawing/2018/hyperlinkcolor" val="tx"/>
                  </a:ext>
                </a:extLst>
              </a:hlinkClick>
            </a:endParaRP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2006</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12</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SUN</a:t>
            </a:r>
            <a:r>
              <a:rPr lang="zh-CN" altLang="en-US" sz="2400" dirty="0">
                <a:latin typeface="+mj-lt"/>
                <a:ea typeface="楷体" panose="02010609060101010101" pitchFamily="49" charset="-122"/>
              </a:rPr>
              <a:t>公司发布</a:t>
            </a:r>
            <a:r>
              <a:rPr lang="en-US" altLang="zh-CN" sz="2400" dirty="0">
                <a:latin typeface="+mj-lt"/>
                <a:ea typeface="楷体" panose="02010609060101010101" pitchFamily="49" charset="-122"/>
              </a:rPr>
              <a:t>JRE6.0</a:t>
            </a:r>
          </a:p>
        </p:txBody>
      </p:sp>
      <p:sp>
        <p:nvSpPr>
          <p:cNvPr id="2" name="矩形 1">
            <a:extLst>
              <a:ext uri="{FF2B5EF4-FFF2-40B4-BE49-F238E27FC236}">
                <a16:creationId xmlns:a16="http://schemas.microsoft.com/office/drawing/2014/main" id="{3894CACE-D1EA-415D-9447-313B3BB13A4A}"/>
              </a:ext>
            </a:extLst>
          </p:cNvPr>
          <p:cNvSpPr/>
          <p:nvPr/>
        </p:nvSpPr>
        <p:spPr>
          <a:xfrm>
            <a:off x="214594" y="3497125"/>
            <a:ext cx="8788090" cy="129100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5D3C9EA-6AB5-40B8-85CF-F20AC0029235}"/>
              </a:ext>
            </a:extLst>
          </p:cNvPr>
          <p:cNvSpPr/>
          <p:nvPr/>
        </p:nvSpPr>
        <p:spPr>
          <a:xfrm>
            <a:off x="214594" y="4897280"/>
            <a:ext cx="8788090" cy="135389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075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rPr>
              <a:t>历年回顾</a:t>
            </a:r>
            <a:r>
              <a:rPr lang="en-US" altLang="zh-CN" sz="2800" b="1" dirty="0">
                <a:solidFill>
                  <a:srgbClr val="1557AE"/>
                </a:solidFill>
              </a:rPr>
              <a:t>(</a:t>
            </a:r>
            <a:r>
              <a:rPr lang="zh-CN" altLang="en-US" sz="2800" b="1" dirty="0">
                <a:solidFill>
                  <a:srgbClr val="1557AE"/>
                </a:solidFill>
              </a:rPr>
              <a:t>收购后</a:t>
            </a:r>
            <a:r>
              <a:rPr lang="en-US" altLang="zh-CN" sz="2800" b="1" dirty="0">
                <a:solidFill>
                  <a:srgbClr val="1557AE"/>
                </a:solidFill>
              </a:rPr>
              <a:t>—</a:t>
            </a:r>
            <a:r>
              <a:rPr lang="zh-CN" altLang="en-US" sz="2800" b="1" dirty="0">
                <a:solidFill>
                  <a:srgbClr val="1557AE"/>
                </a:solidFill>
              </a:rPr>
              <a:t>迄今</a:t>
            </a:r>
            <a:r>
              <a:rPr lang="en-US" altLang="zh-CN" sz="2800" b="1" dirty="0">
                <a:solidFill>
                  <a:srgbClr val="1557AE"/>
                </a:solidFill>
              </a:rPr>
              <a:t>)</a:t>
            </a:r>
          </a:p>
        </p:txBody>
      </p:sp>
      <p:sp>
        <p:nvSpPr>
          <p:cNvPr id="3" name="矩形 2">
            <a:extLst>
              <a:ext uri="{FF2B5EF4-FFF2-40B4-BE49-F238E27FC236}">
                <a16:creationId xmlns:a16="http://schemas.microsoft.com/office/drawing/2014/main" id="{5CEE6227-E1C9-48CE-A9C5-FF23719BCC5C}"/>
              </a:ext>
            </a:extLst>
          </p:cNvPr>
          <p:cNvSpPr/>
          <p:nvPr/>
        </p:nvSpPr>
        <p:spPr>
          <a:xfrm>
            <a:off x="0" y="1497282"/>
            <a:ext cx="9076726" cy="4577343"/>
          </a:xfrm>
          <a:prstGeom prst="rect">
            <a:avLst/>
          </a:prstGeom>
        </p:spPr>
        <p:txBody>
          <a:bodyPr wrap="square">
            <a:spAutoFit/>
          </a:bodyPr>
          <a:lstStyle/>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2009</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04</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20</a:t>
            </a:r>
            <a:r>
              <a:rPr lang="zh-CN" altLang="en-US" sz="2400" dirty="0">
                <a:latin typeface="+mj-lt"/>
                <a:ea typeface="楷体" panose="02010609060101010101" pitchFamily="49" charset="-122"/>
              </a:rPr>
              <a:t>日，甲骨文</a:t>
            </a:r>
            <a:r>
              <a:rPr lang="en-US" altLang="zh-CN" sz="2400" dirty="0">
                <a:latin typeface="+mj-lt"/>
                <a:ea typeface="楷体" panose="02010609060101010101" pitchFamily="49" charset="-122"/>
              </a:rPr>
              <a:t>74</a:t>
            </a:r>
            <a:r>
              <a:rPr lang="zh-CN" altLang="en-US" sz="2400" dirty="0">
                <a:latin typeface="+mj-lt"/>
                <a:ea typeface="楷体" panose="02010609060101010101" pitchFamily="49" charset="-122"/>
              </a:rPr>
              <a:t>亿美元收购</a:t>
            </a:r>
            <a:r>
              <a:rPr lang="en-US" altLang="zh-CN" sz="2400" dirty="0">
                <a:latin typeface="+mj-lt"/>
                <a:ea typeface="楷体" panose="02010609060101010101" pitchFamily="49" charset="-122"/>
              </a:rPr>
              <a:t>SUN</a:t>
            </a:r>
            <a:r>
              <a:rPr lang="zh-CN" altLang="en-US" sz="2400" dirty="0">
                <a:latin typeface="+mj-lt"/>
                <a:ea typeface="楷体" panose="02010609060101010101" pitchFamily="49" charset="-122"/>
              </a:rPr>
              <a:t>。取得</a:t>
            </a:r>
            <a:r>
              <a:rPr lang="en-US" altLang="zh-CN" sz="2400" dirty="0">
                <a:latin typeface="+mj-lt"/>
                <a:ea typeface="楷体" panose="02010609060101010101" pitchFamily="49" charset="-122"/>
              </a:rPr>
              <a:t>java</a:t>
            </a:r>
            <a:r>
              <a:rPr lang="zh-CN" altLang="en-US" sz="2400" dirty="0">
                <a:latin typeface="+mj-lt"/>
                <a:ea typeface="楷体" panose="02010609060101010101" pitchFamily="49" charset="-122"/>
              </a:rPr>
              <a:t>的版权。</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2011</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7</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28</a:t>
            </a:r>
            <a:r>
              <a:rPr lang="zh-CN" altLang="en-US" sz="2400" dirty="0">
                <a:latin typeface="+mj-lt"/>
                <a:ea typeface="楷体" panose="02010609060101010101" pitchFamily="49" charset="-122"/>
              </a:rPr>
              <a:t>日，甲骨文发布</a:t>
            </a:r>
            <a:r>
              <a:rPr lang="en-US" altLang="zh-CN" sz="2400" dirty="0">
                <a:latin typeface="+mj-lt"/>
                <a:ea typeface="楷体" panose="02010609060101010101" pitchFamily="49" charset="-122"/>
              </a:rPr>
              <a:t>java7.0</a:t>
            </a:r>
            <a:r>
              <a:rPr lang="zh-CN" altLang="en-US" sz="2400" dirty="0">
                <a:latin typeface="+mj-lt"/>
                <a:ea typeface="楷体" panose="02010609060101010101" pitchFamily="49" charset="-122"/>
              </a:rPr>
              <a:t>的正式版（</a:t>
            </a:r>
            <a:r>
              <a:rPr lang="en-US" altLang="zh-CN" sz="2400" dirty="0">
                <a:latin typeface="+mj-lt"/>
                <a:ea typeface="楷体" panose="02010609060101010101" pitchFamily="49" charset="-122"/>
              </a:rPr>
              <a:t>JDK1.7</a:t>
            </a:r>
            <a:r>
              <a:rPr lang="zh-CN" altLang="en-US" sz="2400" dirty="0">
                <a:latin typeface="+mj-lt"/>
                <a:ea typeface="楷体" panose="02010609060101010101" pitchFamily="49" charset="-122"/>
              </a:rPr>
              <a:t>）</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2014</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3</a:t>
            </a:r>
            <a:r>
              <a:rPr lang="zh-CN" altLang="en-US" sz="2400" dirty="0">
                <a:latin typeface="+mj-lt"/>
                <a:ea typeface="楷体" panose="02010609060101010101" pitchFamily="49" charset="-122"/>
              </a:rPr>
              <a:t>月，甲骨文发布</a:t>
            </a:r>
            <a:r>
              <a:rPr lang="en-US" altLang="zh-CN" sz="2400" dirty="0">
                <a:latin typeface="+mj-lt"/>
                <a:ea typeface="楷体" panose="02010609060101010101" pitchFamily="49" charset="-122"/>
              </a:rPr>
              <a:t>java8.0</a:t>
            </a:r>
            <a:r>
              <a:rPr lang="zh-CN" altLang="en-US" sz="2400" dirty="0">
                <a:latin typeface="+mj-lt"/>
                <a:ea typeface="楷体" panose="02010609060101010101" pitchFamily="49" charset="-122"/>
              </a:rPr>
              <a:t>（</a:t>
            </a:r>
            <a:r>
              <a:rPr lang="en-US" altLang="zh-CN" sz="2400" dirty="0">
                <a:latin typeface="+mj-lt"/>
                <a:ea typeface="楷体" panose="02010609060101010101" pitchFamily="49" charset="-122"/>
              </a:rPr>
              <a:t>JDK1.8</a:t>
            </a:r>
            <a:r>
              <a:rPr lang="zh-CN" altLang="en-US" sz="2400" dirty="0">
                <a:latin typeface="+mj-lt"/>
                <a:ea typeface="楷体" panose="02010609060101010101" pitchFamily="49" charset="-122"/>
              </a:rPr>
              <a:t>）</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2017</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9</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java9.0</a:t>
            </a:r>
            <a:r>
              <a:rPr lang="zh-CN" altLang="en-US" sz="2400" dirty="0">
                <a:latin typeface="+mj-lt"/>
                <a:ea typeface="楷体" panose="02010609060101010101" pitchFamily="49" charset="-122"/>
              </a:rPr>
              <a:t>发布（</a:t>
            </a:r>
            <a:r>
              <a:rPr lang="en-US" altLang="zh-CN" sz="2400" dirty="0">
                <a:latin typeface="+mj-lt"/>
                <a:ea typeface="楷体" panose="02010609060101010101" pitchFamily="49" charset="-122"/>
              </a:rPr>
              <a:t>JDK1.9</a:t>
            </a:r>
            <a:r>
              <a:rPr lang="zh-CN" altLang="en-US" sz="2400" dirty="0">
                <a:latin typeface="+mj-lt"/>
                <a:ea typeface="楷体" panose="02010609060101010101" pitchFamily="49" charset="-122"/>
              </a:rPr>
              <a:t>）</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2018</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3</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java10.0</a:t>
            </a:r>
            <a:r>
              <a:rPr lang="zh-CN" altLang="en-US" sz="2400" dirty="0">
                <a:latin typeface="+mj-lt"/>
                <a:ea typeface="楷体" panose="02010609060101010101" pitchFamily="49" charset="-122"/>
              </a:rPr>
              <a:t>发布（</a:t>
            </a:r>
            <a:r>
              <a:rPr lang="en-US" altLang="zh-CN" sz="2400" dirty="0">
                <a:latin typeface="+mj-lt"/>
                <a:ea typeface="楷体" panose="02010609060101010101" pitchFamily="49" charset="-122"/>
              </a:rPr>
              <a:t>JDK1.10</a:t>
            </a:r>
            <a:r>
              <a:rPr lang="zh-CN" altLang="en-US" sz="2400" dirty="0">
                <a:latin typeface="+mj-lt"/>
                <a:ea typeface="楷体" panose="02010609060101010101" pitchFamily="49" charset="-122"/>
              </a:rPr>
              <a:t>）</a:t>
            </a:r>
            <a:endParaRPr lang="en-US" altLang="zh-CN" sz="2400" dirty="0">
              <a:latin typeface="+mj-lt"/>
              <a:ea typeface="楷体" panose="02010609060101010101" pitchFamily="49" charset="-122"/>
            </a:endParaRP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2018</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3</a:t>
            </a:r>
            <a:r>
              <a:rPr lang="zh-CN" altLang="en-US" sz="2400" dirty="0">
                <a:latin typeface="+mj-lt"/>
                <a:ea typeface="楷体" panose="02010609060101010101" pitchFamily="49" charset="-122"/>
              </a:rPr>
              <a:t>月，</a:t>
            </a:r>
            <a:r>
              <a:rPr lang="en-US" altLang="zh-CN" sz="2400" dirty="0" err="1">
                <a:latin typeface="+mj-lt"/>
                <a:ea typeface="楷体" panose="02010609060101010101" pitchFamily="49" charset="-122"/>
              </a:rPr>
              <a:t>JavaEE</a:t>
            </a:r>
            <a:r>
              <a:rPr lang="zh-CN" altLang="en-US" sz="2400" dirty="0">
                <a:latin typeface="+mj-lt"/>
                <a:ea typeface="楷体" panose="02010609060101010101" pitchFamily="49" charset="-122"/>
              </a:rPr>
              <a:t>更名为</a:t>
            </a:r>
            <a:r>
              <a:rPr lang="en-US" altLang="zh-CN" sz="2400" dirty="0" err="1">
                <a:latin typeface="+mj-lt"/>
                <a:ea typeface="楷体" panose="02010609060101010101" pitchFamily="49" charset="-122"/>
              </a:rPr>
              <a:t>JakartaEE</a:t>
            </a:r>
            <a:r>
              <a:rPr lang="zh-CN" altLang="en-US" sz="2400" dirty="0">
                <a:latin typeface="+mj-lt"/>
                <a:ea typeface="楷体" panose="02010609060101010101" pitchFamily="49" charset="-122"/>
              </a:rPr>
              <a:t>，由</a:t>
            </a:r>
            <a:r>
              <a:rPr lang="en-US" altLang="zh-CN" sz="2400" dirty="0">
                <a:latin typeface="+mj-lt"/>
                <a:ea typeface="楷体" panose="02010609060101010101" pitchFamily="49" charset="-122"/>
              </a:rPr>
              <a:t>Eclipse</a:t>
            </a:r>
            <a:r>
              <a:rPr lang="zh-CN" altLang="en-US" sz="2400" dirty="0">
                <a:latin typeface="+mj-lt"/>
                <a:ea typeface="楷体" panose="02010609060101010101" pitchFamily="49" charset="-122"/>
              </a:rPr>
              <a:t>基金会委会</a:t>
            </a:r>
          </a:p>
          <a:p>
            <a:pPr marL="800100" lvl="1" indent="-342900">
              <a:lnSpc>
                <a:spcPct val="120000"/>
              </a:lnSpc>
              <a:spcBef>
                <a:spcPts val="600"/>
              </a:spcBef>
              <a:buFont typeface="Wingdings" panose="05000000000000000000" pitchFamily="2" charset="2"/>
              <a:buChar char="n"/>
            </a:pPr>
            <a:r>
              <a:rPr lang="en-US" altLang="zh-CN" sz="2400" dirty="0">
                <a:latin typeface="+mj-lt"/>
                <a:ea typeface="楷体" panose="02010609060101010101" pitchFamily="49" charset="-122"/>
              </a:rPr>
              <a:t>2018</a:t>
            </a:r>
            <a:r>
              <a:rPr lang="zh-CN" altLang="en-US" sz="2400" dirty="0">
                <a:latin typeface="+mj-lt"/>
                <a:ea typeface="楷体" panose="02010609060101010101" pitchFamily="49" charset="-122"/>
              </a:rPr>
              <a:t>年</a:t>
            </a:r>
            <a:r>
              <a:rPr lang="en-US" altLang="zh-CN" sz="2400" dirty="0">
                <a:latin typeface="+mj-lt"/>
                <a:ea typeface="楷体" panose="02010609060101010101" pitchFamily="49" charset="-122"/>
              </a:rPr>
              <a:t>9</a:t>
            </a:r>
            <a:r>
              <a:rPr lang="zh-CN" altLang="en-US" sz="2400" dirty="0">
                <a:latin typeface="+mj-lt"/>
                <a:ea typeface="楷体" panose="02010609060101010101" pitchFamily="49" charset="-122"/>
              </a:rPr>
              <a:t>月，</a:t>
            </a:r>
            <a:r>
              <a:rPr lang="en-US" altLang="zh-CN" sz="2400" dirty="0">
                <a:latin typeface="+mj-lt"/>
                <a:ea typeface="楷体" panose="02010609060101010101" pitchFamily="49" charset="-122"/>
              </a:rPr>
              <a:t>java11.0</a:t>
            </a:r>
            <a:r>
              <a:rPr lang="zh-CN" altLang="en-US" sz="2400" dirty="0">
                <a:latin typeface="+mj-lt"/>
                <a:ea typeface="楷体" panose="02010609060101010101" pitchFamily="49" charset="-122"/>
              </a:rPr>
              <a:t>发布</a:t>
            </a:r>
            <a:endParaRPr lang="en-US" altLang="zh-CN" sz="2400" dirty="0">
              <a:latin typeface="+mj-lt"/>
              <a:ea typeface="楷体" panose="02010609060101010101" pitchFamily="49" charset="-122"/>
            </a:endParaRPr>
          </a:p>
          <a:p>
            <a:pPr marL="800100" lvl="1" indent="-342900">
              <a:lnSpc>
                <a:spcPct val="120000"/>
              </a:lnSpc>
              <a:spcBef>
                <a:spcPts val="600"/>
              </a:spcBef>
              <a:buFont typeface="Wingdings" panose="05000000000000000000" pitchFamily="2" charset="2"/>
              <a:buChar char="n"/>
            </a:pPr>
            <a:r>
              <a:rPr lang="en-US" altLang="zh-CN" sz="2400" b="1" dirty="0">
                <a:solidFill>
                  <a:srgbClr val="C00000"/>
                </a:solidFill>
                <a:latin typeface="+mj-lt"/>
                <a:ea typeface="楷体" panose="02010609060101010101" pitchFamily="49" charset="-122"/>
              </a:rPr>
              <a:t>2024</a:t>
            </a:r>
            <a:r>
              <a:rPr lang="zh-CN" altLang="en-US" sz="2400" b="1" dirty="0">
                <a:solidFill>
                  <a:srgbClr val="C00000"/>
                </a:solidFill>
                <a:latin typeface="+mj-lt"/>
                <a:ea typeface="楷体" panose="02010609060101010101" pitchFamily="49" charset="-122"/>
              </a:rPr>
              <a:t>年</a:t>
            </a:r>
            <a:r>
              <a:rPr lang="en-US" altLang="zh-CN" sz="2400" b="1" dirty="0">
                <a:solidFill>
                  <a:srgbClr val="C00000"/>
                </a:solidFill>
                <a:latin typeface="+mj-lt"/>
                <a:ea typeface="楷体" panose="02010609060101010101" pitchFamily="49" charset="-122"/>
              </a:rPr>
              <a:t>3</a:t>
            </a:r>
            <a:r>
              <a:rPr lang="zh-CN" altLang="en-US" sz="2400" b="1" dirty="0">
                <a:solidFill>
                  <a:srgbClr val="C00000"/>
                </a:solidFill>
                <a:latin typeface="+mj-lt"/>
                <a:ea typeface="楷体" panose="02010609060101010101" pitchFamily="49" charset="-122"/>
              </a:rPr>
              <a:t>月，</a:t>
            </a:r>
            <a:r>
              <a:rPr lang="en-US" altLang="zh-CN" sz="2400" b="1" dirty="0">
                <a:solidFill>
                  <a:srgbClr val="C00000"/>
                </a:solidFill>
                <a:latin typeface="+mj-lt"/>
                <a:ea typeface="楷体" panose="02010609060101010101" pitchFamily="49" charset="-122"/>
              </a:rPr>
              <a:t>java22.0</a:t>
            </a:r>
            <a:r>
              <a:rPr lang="zh-CN" altLang="en-US" sz="2400" b="1" dirty="0">
                <a:solidFill>
                  <a:srgbClr val="C00000"/>
                </a:solidFill>
                <a:latin typeface="+mj-lt"/>
                <a:ea typeface="楷体" panose="02010609060101010101" pitchFamily="49" charset="-122"/>
              </a:rPr>
              <a:t>发布</a:t>
            </a:r>
          </a:p>
        </p:txBody>
      </p:sp>
    </p:spTree>
    <p:extLst>
      <p:ext uri="{BB962C8B-B14F-4D97-AF65-F5344CB8AC3E}">
        <p14:creationId xmlns:p14="http://schemas.microsoft.com/office/powerpoint/2010/main" val="1315828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发展历史</a:t>
            </a:r>
            <a:r>
              <a:rPr lang="en-US" altLang="zh-CN" sz="2800" b="1" dirty="0">
                <a:solidFill>
                  <a:srgbClr val="1557AE"/>
                </a:solidFill>
                <a:cs typeface="黑体" panose="02010609060101010101" pitchFamily="49" charset="-122"/>
                <a:sym typeface="+mn-ea"/>
              </a:rPr>
              <a:t>-</a:t>
            </a:r>
            <a:r>
              <a:rPr lang="en-US" altLang="zh-CN" sz="2800" b="1" dirty="0">
                <a:solidFill>
                  <a:srgbClr val="1557AE"/>
                </a:solidFill>
              </a:rPr>
              <a:t>Java</a:t>
            </a:r>
            <a:r>
              <a:rPr lang="zh-CN" altLang="en-US" sz="2800" b="1" dirty="0">
                <a:solidFill>
                  <a:srgbClr val="1557AE"/>
                </a:solidFill>
              </a:rPr>
              <a:t>简史</a:t>
            </a:r>
            <a:endParaRPr lang="en-US" altLang="zh-CN" sz="2800" b="1" dirty="0">
              <a:solidFill>
                <a:srgbClr val="1557AE"/>
              </a:solidFill>
            </a:endParaRPr>
          </a:p>
        </p:txBody>
      </p:sp>
      <p:pic>
        <p:nvPicPr>
          <p:cNvPr id="9" name="Picture 5" descr="1338449296_4419">
            <a:extLst>
              <a:ext uri="{FF2B5EF4-FFF2-40B4-BE49-F238E27FC236}">
                <a16:creationId xmlns:a16="http://schemas.microsoft.com/office/drawing/2014/main" id="{32D99B76-EDB1-46F5-BA36-B515040C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835" y="1497282"/>
            <a:ext cx="6567055" cy="492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127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p:cNvSpPr>
            <a:spLocks noChangeArrowheads="1"/>
          </p:cNvSpPr>
          <p:nvPr/>
        </p:nvSpPr>
        <p:spPr bwMode="auto">
          <a:xfrm>
            <a:off x="685556" y="297596"/>
            <a:ext cx="250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3600" b="1" dirty="0">
                <a:solidFill>
                  <a:srgbClr val="1557AE"/>
                </a:solidFill>
                <a:latin typeface="Tahoma" panose="020B0604030504040204" pitchFamily="34" charset="0"/>
                <a:cs typeface="Tahoma" panose="020B0604030504040204" pitchFamily="34" charset="0"/>
                <a:sym typeface="华文隶书" panose="02010800040101010101" pitchFamily="2" charset="-122"/>
              </a:rPr>
              <a:t>课程内容</a:t>
            </a:r>
            <a:endParaRPr lang="zh-CN" altLang="en-US" sz="3600" b="1" dirty="0">
              <a:solidFill>
                <a:srgbClr val="1557AE"/>
              </a:solidFill>
              <a:latin typeface="Tahoma" panose="020B0604030504040204" pitchFamily="34" charset="0"/>
              <a:cs typeface="Tahoma" panose="020B0604030504040204" pitchFamily="34" charset="0"/>
            </a:endParaRPr>
          </a:p>
        </p:txBody>
      </p:sp>
      <p:grpSp>
        <p:nvGrpSpPr>
          <p:cNvPr id="115" name="组合 114"/>
          <p:cNvGrpSpPr/>
          <p:nvPr/>
        </p:nvGrpSpPr>
        <p:grpSpPr>
          <a:xfrm>
            <a:off x="450753" y="1642436"/>
            <a:ext cx="3395626" cy="3395626"/>
            <a:chOff x="1033499" y="2087806"/>
            <a:chExt cx="2448000" cy="2448000"/>
          </a:xfrm>
        </p:grpSpPr>
        <p:sp>
          <p:nvSpPr>
            <p:cNvPr id="116" name="椭圆 115"/>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66" y="2168950"/>
            <a:ext cx="2322199" cy="2322199"/>
          </a:xfrm>
          <a:prstGeom prst="rect">
            <a:avLst/>
          </a:prstGeom>
        </p:spPr>
      </p:pic>
      <p:sp>
        <p:nvSpPr>
          <p:cNvPr id="25" name="椭圆 24"/>
          <p:cNvSpPr/>
          <p:nvPr/>
        </p:nvSpPr>
        <p:spPr>
          <a:xfrm>
            <a:off x="4283319" y="1466475"/>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27" name="椭圆 26"/>
          <p:cNvSpPr/>
          <p:nvPr/>
        </p:nvSpPr>
        <p:spPr>
          <a:xfrm>
            <a:off x="4284655" y="2336950"/>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4284655" y="1514764"/>
            <a:ext cx="537328"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31" name="矩形 30"/>
          <p:cNvSpPr/>
          <p:nvPr/>
        </p:nvSpPr>
        <p:spPr>
          <a:xfrm>
            <a:off x="4285991" y="2391506"/>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33" name="矩形 4"/>
          <p:cNvSpPr>
            <a:spLocks noChangeArrowheads="1"/>
          </p:cNvSpPr>
          <p:nvPr/>
        </p:nvSpPr>
        <p:spPr bwMode="auto">
          <a:xfrm>
            <a:off x="5000751" y="1498401"/>
            <a:ext cx="3155783" cy="461665"/>
          </a:xfrm>
          <a:prstGeom prst="rect">
            <a:avLst/>
          </a:prstGeom>
          <a:solidFill>
            <a:schemeClr val="accent5">
              <a:lumMod val="20000"/>
              <a:lumOff val="80000"/>
            </a:schemeClr>
          </a:solidFill>
          <a:ln>
            <a:noFill/>
          </a:ln>
        </p:spPr>
        <p:txBody>
          <a:bodyPr anchor="ctr"/>
          <a:lstStyle/>
          <a:p>
            <a:pPr algn="ctr" eaLnBrk="1" fontAlgn="auto" hangingPunct="1">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语言概述</a:t>
            </a:r>
          </a:p>
        </p:txBody>
      </p:sp>
      <p:sp>
        <p:nvSpPr>
          <p:cNvPr id="35" name="矩形 4"/>
          <p:cNvSpPr>
            <a:spLocks noChangeArrowheads="1"/>
          </p:cNvSpPr>
          <p:nvPr/>
        </p:nvSpPr>
        <p:spPr bwMode="auto">
          <a:xfrm>
            <a:off x="4997405" y="2376117"/>
            <a:ext cx="3155783" cy="461665"/>
          </a:xfrm>
          <a:prstGeom prst="rect">
            <a:avLst/>
          </a:prstGeom>
          <a:solidFill>
            <a:schemeClr val="accent5">
              <a:lumMod val="20000"/>
              <a:lumOff val="80000"/>
            </a:schemeClr>
          </a:solidFill>
          <a:ln>
            <a:noFill/>
          </a:ln>
        </p:spPr>
        <p:txBody>
          <a:bodyPr anchor="ctr"/>
          <a:lstStyle/>
          <a:p>
            <a:pPr algn="ctr">
              <a:defRPr/>
            </a:pPr>
            <a:r>
              <a:rPr lang="zh-CN" altLang="en-US" sz="2400" b="1" dirty="0">
                <a:solidFill>
                  <a:srgbClr val="C00000"/>
                </a:solidFill>
                <a:latin typeface="微软雅黑" panose="020B0503020204020204" pitchFamily="34" charset="-122"/>
                <a:ea typeface="微软雅黑" panose="020B0503020204020204" pitchFamily="34" charset="-122"/>
              </a:rPr>
              <a:t>什么是</a:t>
            </a:r>
            <a:r>
              <a:rPr lang="en-US" altLang="zh-CN" sz="2400" b="1" dirty="0">
                <a:solidFill>
                  <a:srgbClr val="C00000"/>
                </a:solidFill>
                <a:latin typeface="微软雅黑" panose="020B0503020204020204" pitchFamily="34" charset="-122"/>
                <a:ea typeface="微软雅黑" panose="020B0503020204020204" pitchFamily="34" charset="-122"/>
              </a:rPr>
              <a:t>Java</a:t>
            </a:r>
          </a:p>
        </p:txBody>
      </p:sp>
      <p:sp>
        <p:nvSpPr>
          <p:cNvPr id="2" name="椭圆 1"/>
          <p:cNvSpPr/>
          <p:nvPr/>
        </p:nvSpPr>
        <p:spPr>
          <a:xfrm>
            <a:off x="4283320" y="3163118"/>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4284656" y="3217674"/>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4" name="矩形 4"/>
          <p:cNvSpPr>
            <a:spLocks noChangeArrowheads="1"/>
          </p:cNvSpPr>
          <p:nvPr/>
        </p:nvSpPr>
        <p:spPr bwMode="auto">
          <a:xfrm>
            <a:off x="4996070" y="3202285"/>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程序介绍</a:t>
            </a:r>
            <a:endParaRPr lang="en-US" altLang="zh-CN" sz="2400" b="1" dirty="0">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C68CEF3-2351-4FDF-82E8-A72474795462}"/>
              </a:ext>
            </a:extLst>
          </p:cNvPr>
          <p:cNvSpPr/>
          <p:nvPr/>
        </p:nvSpPr>
        <p:spPr>
          <a:xfrm>
            <a:off x="4283319" y="3989286"/>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a:extLst>
              <a:ext uri="{FF2B5EF4-FFF2-40B4-BE49-F238E27FC236}">
                <a16:creationId xmlns:a16="http://schemas.microsoft.com/office/drawing/2014/main" id="{1F4A7D20-6A13-4465-813A-0FBC277B63E9}"/>
              </a:ext>
            </a:extLst>
          </p:cNvPr>
          <p:cNvSpPr/>
          <p:nvPr/>
        </p:nvSpPr>
        <p:spPr>
          <a:xfrm>
            <a:off x="4284655" y="4043842"/>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8" name="矩形 4">
            <a:extLst>
              <a:ext uri="{FF2B5EF4-FFF2-40B4-BE49-F238E27FC236}">
                <a16:creationId xmlns:a16="http://schemas.microsoft.com/office/drawing/2014/main" id="{C82B501B-97FC-4542-9DAB-3368276C4E7E}"/>
              </a:ext>
            </a:extLst>
          </p:cNvPr>
          <p:cNvSpPr>
            <a:spLocks noChangeArrowheads="1"/>
          </p:cNvSpPr>
          <p:nvPr/>
        </p:nvSpPr>
        <p:spPr bwMode="auto">
          <a:xfrm>
            <a:off x="4996069" y="4028453"/>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程序运行环境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934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1042526"/>
            <a:ext cx="9144000" cy="2783006"/>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 Technology</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编程语言</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一种面向对象的编程语言</a:t>
            </a:r>
            <a:r>
              <a:rPr lang="en-US" altLang="zh-CN" sz="2400" b="1" dirty="0">
                <a:latin typeface="+mj-lt"/>
                <a:ea typeface="楷体" panose="02010609060101010101" pitchFamily="49" charset="-122"/>
                <a:cs typeface="黑体" panose="02010609060101010101" pitchFamily="49" charset="-122"/>
                <a:sym typeface="+mn-ea"/>
              </a:rPr>
              <a:t>(Object Oriented Programming, OOP)</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语法结构和</a:t>
            </a:r>
            <a:r>
              <a:rPr lang="en-US" altLang="zh-CN" sz="2400" b="1" dirty="0">
                <a:latin typeface="+mj-lt"/>
                <a:ea typeface="楷体" panose="02010609060101010101" pitchFamily="49" charset="-122"/>
                <a:cs typeface="黑体" panose="02010609060101010101" pitchFamily="49" charset="-122"/>
                <a:sym typeface="+mn-ea"/>
              </a:rPr>
              <a:t>C</a:t>
            </a:r>
            <a:r>
              <a:rPr lang="zh-CN" altLang="en-US" sz="2400" b="1" dirty="0">
                <a:latin typeface="+mj-lt"/>
                <a:ea typeface="楷体" panose="02010609060101010101" pitchFamily="49" charset="-122"/>
                <a:cs typeface="黑体" panose="02010609060101010101" pitchFamily="49" charset="-122"/>
                <a:sym typeface="+mn-ea"/>
              </a:rPr>
              <a:t>语言和</a:t>
            </a:r>
            <a:r>
              <a:rPr lang="en-US" altLang="zh-CN" sz="2400" b="1" dirty="0">
                <a:latin typeface="+mj-lt"/>
                <a:ea typeface="楷体" panose="02010609060101010101" pitchFamily="49" charset="-122"/>
                <a:cs typeface="黑体" panose="02010609060101010101" pitchFamily="49" charset="-122"/>
                <a:sym typeface="+mn-ea"/>
              </a:rPr>
              <a:t>C++</a:t>
            </a:r>
            <a:r>
              <a:rPr lang="zh-CN" altLang="en-US" sz="2400" b="1" dirty="0">
                <a:latin typeface="+mj-lt"/>
                <a:ea typeface="楷体" panose="02010609060101010101" pitchFamily="49" charset="-122"/>
                <a:cs typeface="黑体" panose="02010609060101010101" pitchFamily="49" charset="-122"/>
                <a:sym typeface="+mn-ea"/>
              </a:rPr>
              <a:t>非常相似；</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所用的语法非常简单</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2" name="矩形 1">
            <a:extLst>
              <a:ext uri="{FF2B5EF4-FFF2-40B4-BE49-F238E27FC236}">
                <a16:creationId xmlns:a16="http://schemas.microsoft.com/office/drawing/2014/main" id="{8F2032D8-D9CF-446B-BD1A-FD1BB77C007A}"/>
              </a:ext>
            </a:extLst>
          </p:cNvPr>
          <p:cNvSpPr/>
          <p:nvPr/>
        </p:nvSpPr>
        <p:spPr>
          <a:xfrm>
            <a:off x="0" y="3825532"/>
            <a:ext cx="9144000" cy="1383264"/>
          </a:xfrm>
          <a:prstGeom prst="rect">
            <a:avLst/>
          </a:prstGeom>
        </p:spPr>
        <p:txBody>
          <a:bodyPr wrap="square">
            <a:spAutoFit/>
          </a:bodyPr>
          <a:lstStyle/>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平台</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运行环境</a:t>
            </a:r>
            <a:r>
              <a:rPr lang="en-US" altLang="zh-CN" sz="2400" b="1" dirty="0">
                <a:latin typeface="+mj-lt"/>
                <a:ea typeface="楷体" panose="02010609060101010101" pitchFamily="49" charset="-122"/>
                <a:cs typeface="黑体" panose="02010609060101010101" pitchFamily="49" charset="-122"/>
                <a:sym typeface="+mn-ea"/>
              </a:rPr>
              <a:t>(JRE)</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开发工具（</a:t>
            </a:r>
            <a:r>
              <a:rPr lang="en-US" altLang="zh-CN" sz="2400" b="1" dirty="0">
                <a:latin typeface="+mj-lt"/>
                <a:ea typeface="楷体" panose="02010609060101010101" pitchFamily="49" charset="-122"/>
                <a:cs typeface="黑体" panose="02010609060101010101" pitchFamily="49" charset="-122"/>
                <a:sym typeface="+mn-ea"/>
              </a:rPr>
              <a:t>JDK</a:t>
            </a:r>
            <a:r>
              <a:rPr lang="zh-CN" altLang="en-US" sz="2400" b="1" dirty="0">
                <a:latin typeface="+mj-lt"/>
                <a:ea typeface="楷体" panose="02010609060101010101" pitchFamily="49" charset="-122"/>
                <a:cs typeface="黑体" panose="02010609060101010101" pitchFamily="49" charset="-122"/>
                <a:sym typeface="+mn-ea"/>
              </a:rPr>
              <a:t>）</a:t>
            </a:r>
            <a:endParaRPr lang="en-US" altLang="zh-CN"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2428477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455579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简单</a:t>
            </a:r>
            <a:r>
              <a:rPr lang="en-US" altLang="zh-CN" sz="2400" b="1" dirty="0">
                <a:latin typeface="+mj-lt"/>
                <a:ea typeface="楷体" panose="02010609060101010101" pitchFamily="49" charset="-122"/>
                <a:cs typeface="黑体" panose="02010609060101010101" pitchFamily="49" charset="-122"/>
                <a:sym typeface="+mn-ea"/>
              </a:rPr>
              <a:t>(Simple)</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面向对象</a:t>
            </a:r>
            <a:r>
              <a:rPr lang="en-US" altLang="zh-CN" sz="2400" b="1" dirty="0">
                <a:latin typeface="+mj-lt"/>
                <a:ea typeface="楷体" panose="02010609060101010101" pitchFamily="49" charset="-122"/>
                <a:cs typeface="黑体" panose="02010609060101010101" pitchFamily="49" charset="-122"/>
                <a:sym typeface="+mn-ea"/>
              </a:rPr>
              <a:t>(Object oriented)</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解释性</a:t>
            </a:r>
            <a:r>
              <a:rPr lang="en-US" altLang="zh-CN" sz="2400" b="1" dirty="0">
                <a:latin typeface="+mj-lt"/>
                <a:ea typeface="楷体" panose="02010609060101010101" pitchFamily="49" charset="-122"/>
                <a:cs typeface="黑体" panose="02010609060101010101" pitchFamily="49" charset="-122"/>
                <a:sym typeface="+mn-ea"/>
              </a:rPr>
              <a:t>(Interpreted)</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平台独立和可移植</a:t>
            </a:r>
            <a:r>
              <a:rPr lang="en-US" altLang="zh-CN" sz="2400" b="1" dirty="0">
                <a:latin typeface="+mj-lt"/>
                <a:ea typeface="楷体" panose="02010609060101010101" pitchFamily="49" charset="-122"/>
                <a:cs typeface="黑体" panose="02010609060101010101" pitchFamily="49" charset="-122"/>
                <a:sym typeface="+mn-ea"/>
              </a:rPr>
              <a:t>(Architecture neutral &amp; Portable)</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鲁棒和安全</a:t>
            </a:r>
            <a:r>
              <a:rPr lang="en-US" altLang="zh-CN" sz="2400" b="1" dirty="0">
                <a:latin typeface="+mj-lt"/>
                <a:ea typeface="楷体" panose="02010609060101010101" pitchFamily="49" charset="-122"/>
                <a:cs typeface="黑体" panose="02010609060101010101" pitchFamily="49" charset="-122"/>
                <a:sym typeface="+mn-ea"/>
              </a:rPr>
              <a:t>(Robust &amp; Secure)</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多线程</a:t>
            </a:r>
            <a:r>
              <a:rPr lang="en-US" altLang="zh-CN" sz="2400" b="1" dirty="0">
                <a:latin typeface="+mj-lt"/>
                <a:ea typeface="楷体" panose="02010609060101010101" pitchFamily="49" charset="-122"/>
                <a:cs typeface="黑体" panose="02010609060101010101" pitchFamily="49" charset="-122"/>
                <a:sym typeface="+mn-ea"/>
              </a:rPr>
              <a:t>(Multithreaded)</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分布式</a:t>
            </a:r>
            <a:r>
              <a:rPr lang="en-US" altLang="zh-CN" sz="2400" b="1" dirty="0">
                <a:latin typeface="+mj-lt"/>
                <a:ea typeface="楷体" panose="02010609060101010101" pitchFamily="49" charset="-122"/>
                <a:cs typeface="黑体" panose="02010609060101010101" pitchFamily="49" charset="-122"/>
                <a:sym typeface="+mn-ea"/>
              </a:rPr>
              <a:t>(Distributed)</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高性能</a:t>
            </a:r>
            <a:r>
              <a:rPr lang="en-US" altLang="zh-CN" sz="2400" b="1" dirty="0">
                <a:latin typeface="+mj-lt"/>
                <a:ea typeface="楷体" panose="02010609060101010101" pitchFamily="49" charset="-122"/>
                <a:cs typeface="黑体" panose="02010609060101010101" pitchFamily="49" charset="-122"/>
                <a:sym typeface="+mn-ea"/>
              </a:rPr>
              <a:t>(High performance)</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动态</a:t>
            </a:r>
            <a:r>
              <a:rPr lang="en-US" altLang="zh-CN" sz="2400" b="1" dirty="0">
                <a:latin typeface="+mj-lt"/>
                <a:ea typeface="楷体" panose="02010609060101010101" pitchFamily="49" charset="-122"/>
                <a:cs typeface="黑体" panose="02010609060101010101" pitchFamily="49" charset="-122"/>
                <a:sym typeface="+mn-ea"/>
              </a:rPr>
              <a:t>(Dynamic)</a:t>
            </a:r>
          </a:p>
        </p:txBody>
      </p:sp>
    </p:spTree>
    <p:extLst>
      <p:ext uri="{BB962C8B-B14F-4D97-AF65-F5344CB8AC3E}">
        <p14:creationId xmlns:p14="http://schemas.microsoft.com/office/powerpoint/2010/main" val="1079073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499899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简单</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(Simple)</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无直接指针操作</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自动内存管理</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数据类型长度固定</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不用头文件</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不包含结构和联合</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不支持宏</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单一继承</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无类外全局变量</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无</a:t>
            </a:r>
            <a:r>
              <a:rPr lang="en-US" altLang="zh-CN" sz="2400" b="1" dirty="0">
                <a:latin typeface="+mj-lt"/>
                <a:ea typeface="楷体" panose="02010609060101010101" pitchFamily="49" charset="-122"/>
                <a:cs typeface="黑体" panose="02010609060101010101" pitchFamily="49" charset="-122"/>
                <a:sym typeface="+mn-ea"/>
              </a:rPr>
              <a:t>GOTO</a:t>
            </a:r>
          </a:p>
        </p:txBody>
      </p:sp>
    </p:spTree>
    <p:extLst>
      <p:ext uri="{BB962C8B-B14F-4D97-AF65-F5344CB8AC3E}">
        <p14:creationId xmlns:p14="http://schemas.microsoft.com/office/powerpoint/2010/main" val="316627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fade">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56557"/>
            <a:ext cx="9187130" cy="190032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简单</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(Simple)</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简单易学</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endParaRPr lang="zh-CN" altLang="en-US" sz="2400" b="1" dirty="0">
              <a:latin typeface="+mj-lt"/>
              <a:ea typeface="楷体" panose="02010609060101010101" pitchFamily="49" charset="-122"/>
              <a:cs typeface="黑体" panose="02010609060101010101" pitchFamily="49" charset="-122"/>
              <a:sym typeface="+mn-ea"/>
            </a:endParaRPr>
          </a:p>
        </p:txBody>
      </p:sp>
      <p:sp>
        <p:nvSpPr>
          <p:cNvPr id="2" name="矩形 1">
            <a:extLst>
              <a:ext uri="{FF2B5EF4-FFF2-40B4-BE49-F238E27FC236}">
                <a16:creationId xmlns:a16="http://schemas.microsoft.com/office/drawing/2014/main" id="{8BFDE016-59BE-4F29-A61F-36BD52EF99BA}"/>
              </a:ext>
            </a:extLst>
          </p:cNvPr>
          <p:cNvSpPr/>
          <p:nvPr/>
        </p:nvSpPr>
        <p:spPr>
          <a:xfrm>
            <a:off x="0" y="2624305"/>
            <a:ext cx="9143999" cy="2249462"/>
          </a:xfrm>
          <a:prstGeom prst="rect">
            <a:avLst/>
          </a:prstGeom>
        </p:spPr>
        <p:txBody>
          <a:bodyPr wrap="square">
            <a:spAutoFit/>
          </a:bodyPr>
          <a:lstStyle/>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面向对象</a:t>
            </a:r>
            <a:r>
              <a:rPr lang="en-US" altLang="zh-CN" sz="2400" b="1" dirty="0">
                <a:solidFill>
                  <a:srgbClr val="1557AE"/>
                </a:solidFill>
                <a:latin typeface="+mj-lt"/>
                <a:ea typeface="楷体" panose="02010609060101010101" pitchFamily="49" charset="-122"/>
                <a:sym typeface="+mn-ea"/>
              </a:rPr>
              <a:t>(Object oriented)</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sym typeface="+mn-ea"/>
              </a:rPr>
              <a:t>所有的数据和方法都必须封装到类或者对象中；</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sym typeface="+mn-ea"/>
              </a:rPr>
              <a:t>能够很好的支持面向对象变成的概念，如：抽象、封装、继承、多态性</a:t>
            </a:r>
          </a:p>
          <a:p>
            <a:pPr marL="1257300" lvl="2" indent="-342900">
              <a:lnSpc>
                <a:spcPct val="120000"/>
              </a:lnSpc>
              <a:buFont typeface="Wingdings" panose="05000000000000000000" pitchFamily="2" charset="2"/>
              <a:buChar char="n"/>
            </a:pPr>
            <a:r>
              <a:rPr lang="zh-CN" altLang="en-US" sz="2400" b="1" dirty="0">
                <a:ea typeface="楷体" panose="02010609060101010101" pitchFamily="49" charset="-122"/>
                <a:cs typeface="黑体" panose="02010609060101010101" pitchFamily="49" charset="-122"/>
                <a:sym typeface="+mn-ea"/>
              </a:rPr>
              <a:t>注重于数据和操作数据的方法</a:t>
            </a:r>
          </a:p>
        </p:txBody>
      </p:sp>
    </p:spTree>
    <p:extLst>
      <p:ext uri="{BB962C8B-B14F-4D97-AF65-F5344CB8AC3E}">
        <p14:creationId xmlns:p14="http://schemas.microsoft.com/office/powerpoint/2010/main" val="2637165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189660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解释性</a:t>
            </a:r>
            <a:r>
              <a:rPr lang="en-US" altLang="zh-CN" sz="2400" b="1" dirty="0">
                <a:solidFill>
                  <a:srgbClr val="1557AE"/>
                </a:solidFill>
                <a:latin typeface="+mj-lt"/>
                <a:ea typeface="楷体" panose="02010609060101010101" pitchFamily="49" charset="-122"/>
                <a:sym typeface="+mn-ea"/>
              </a:rPr>
              <a:t>(Interpreted)</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编译器生成字节码，</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解释器执行字节码</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链接过程简单，仅仅将新的类装载</a:t>
            </a:r>
            <a:r>
              <a:rPr lang="en-US" altLang="zh-CN" sz="2400" b="1" dirty="0">
                <a:latin typeface="+mj-lt"/>
                <a:ea typeface="楷体" panose="02010609060101010101" pitchFamily="49" charset="-122"/>
                <a:cs typeface="黑体" panose="02010609060101010101" pitchFamily="49" charset="-122"/>
                <a:sym typeface="+mn-ea"/>
              </a:rPr>
              <a:t>(load)</a:t>
            </a:r>
            <a:r>
              <a:rPr lang="zh-CN" altLang="en-US" sz="2400" b="1" dirty="0">
                <a:latin typeface="+mj-lt"/>
                <a:ea typeface="楷体" panose="02010609060101010101" pitchFamily="49" charset="-122"/>
                <a:cs typeface="黑体" panose="02010609060101010101" pitchFamily="49" charset="-122"/>
                <a:sym typeface="+mn-ea"/>
              </a:rPr>
              <a:t>入运行环境</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6" name="矩形: 圆角 5">
            <a:extLst>
              <a:ext uri="{FF2B5EF4-FFF2-40B4-BE49-F238E27FC236}">
                <a16:creationId xmlns:a16="http://schemas.microsoft.com/office/drawing/2014/main" id="{93B20EFA-9C86-4317-89EA-CDA17467A81B}"/>
              </a:ext>
            </a:extLst>
          </p:cNvPr>
          <p:cNvSpPr/>
          <p:nvPr/>
        </p:nvSpPr>
        <p:spPr>
          <a:xfrm>
            <a:off x="137840" y="3096491"/>
            <a:ext cx="8868320" cy="3004212"/>
          </a:xfrm>
          <a:prstGeom prst="roundRect">
            <a:avLst>
              <a:gd name="adj" fmla="val 5412"/>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1557AE"/>
                </a:solidFill>
                <a:latin typeface="楷体" panose="02010609060101010101" pitchFamily="49" charset="-122"/>
                <a:ea typeface="楷体" panose="02010609060101010101" pitchFamily="49" charset="-122"/>
              </a:rPr>
              <a:t>编译型语言：</a:t>
            </a:r>
            <a:endParaRPr lang="en-US" altLang="zh-CN" sz="2400" b="1" dirty="0">
              <a:solidFill>
                <a:srgbClr val="1557AE"/>
              </a:solidFill>
              <a:latin typeface="楷体" panose="02010609060101010101" pitchFamily="49" charset="-122"/>
              <a:ea typeface="楷体" panose="02010609060101010101" pitchFamily="49" charset="-122"/>
            </a:endParaRPr>
          </a:p>
          <a:p>
            <a:pPr marL="800100" lvl="1" indent="-342900" algn="just">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程序在执行之前将程序源码编译成为机器语言的文件</a:t>
            </a:r>
            <a:endParaRPr lang="en-US" altLang="zh-CN" sz="2400" b="1" dirty="0">
              <a:solidFill>
                <a:srgbClr val="1557AE"/>
              </a:solidFill>
              <a:latin typeface="楷体" panose="02010609060101010101" pitchFamily="49" charset="-122"/>
              <a:ea typeface="楷体" panose="02010609060101010101" pitchFamily="49" charset="-122"/>
            </a:endParaRPr>
          </a:p>
          <a:p>
            <a:pPr marL="800100" lvl="1" indent="-342900" algn="just">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程序执行效率高，依赖编译器，</a:t>
            </a:r>
            <a:r>
              <a:rPr lang="zh-CN" altLang="en-US" sz="2400" b="1" dirty="0">
                <a:solidFill>
                  <a:srgbClr val="C00000"/>
                </a:solidFill>
                <a:latin typeface="楷体" panose="02010609060101010101" pitchFamily="49" charset="-122"/>
                <a:ea typeface="楷体" panose="02010609060101010101" pitchFamily="49" charset="-122"/>
              </a:rPr>
              <a:t>跨平台性差</a:t>
            </a:r>
            <a:r>
              <a:rPr lang="zh-CN" altLang="en-US" sz="2400" b="1" dirty="0">
                <a:solidFill>
                  <a:schemeClr val="tx1"/>
                </a:solidFill>
                <a:latin typeface="楷体" panose="02010609060101010101" pitchFamily="49" charset="-122"/>
                <a:ea typeface="楷体" panose="02010609060101010101" pitchFamily="49" charset="-122"/>
              </a:rPr>
              <a:t>些。</a:t>
            </a:r>
            <a:endParaRPr lang="en-US" altLang="zh-CN" sz="2400" b="1" dirty="0">
              <a:solidFill>
                <a:schemeClr val="tx1"/>
              </a:solidFill>
              <a:latin typeface="楷体" panose="02010609060101010101" pitchFamily="49" charset="-122"/>
              <a:ea typeface="楷体" panose="02010609060101010101" pitchFamily="49" charset="-122"/>
            </a:endParaRPr>
          </a:p>
          <a:p>
            <a:pPr algn="just"/>
            <a:r>
              <a:rPr lang="zh-CN" altLang="en-US" sz="2400" b="1" dirty="0">
                <a:solidFill>
                  <a:srgbClr val="1557AE"/>
                </a:solidFill>
                <a:latin typeface="楷体" panose="02010609060101010101" pitchFamily="49" charset="-122"/>
                <a:ea typeface="楷体" panose="02010609060101010101" pitchFamily="49" charset="-122"/>
              </a:rPr>
              <a:t>解释型语言：</a:t>
            </a:r>
            <a:endParaRPr lang="en-US" altLang="zh-CN" sz="2400" b="1" dirty="0">
              <a:solidFill>
                <a:srgbClr val="1557AE"/>
              </a:solidFill>
              <a:latin typeface="楷体" panose="02010609060101010101" pitchFamily="49" charset="-122"/>
              <a:ea typeface="楷体" panose="02010609060101010101" pitchFamily="49" charset="-122"/>
            </a:endParaRPr>
          </a:p>
          <a:p>
            <a:pPr marL="800100" lvl="1" indent="-342900" algn="just">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通过解释器将代码逐句解释为机器代码执行，不需要预先经过编译器先行编译为机器代码；</a:t>
            </a:r>
            <a:endParaRPr lang="en-US" altLang="zh-CN" sz="2400" b="1" dirty="0">
              <a:solidFill>
                <a:schemeClr val="tx1"/>
              </a:solidFill>
              <a:latin typeface="楷体" panose="02010609060101010101" pitchFamily="49" charset="-122"/>
              <a:ea typeface="楷体" panose="02010609060101010101" pitchFamily="49" charset="-122"/>
            </a:endParaRPr>
          </a:p>
          <a:p>
            <a:pPr marL="800100" lvl="1" indent="-342900" algn="just">
              <a:buFont typeface="Wingdings" panose="05000000000000000000" pitchFamily="2" charset="2"/>
              <a:buChar char="ü"/>
            </a:pPr>
            <a:r>
              <a:rPr lang="zh-CN" altLang="en-US" sz="2400" b="1" dirty="0">
                <a:solidFill>
                  <a:schemeClr val="tx1"/>
                </a:solidFill>
                <a:latin typeface="楷体" panose="02010609060101010101" pitchFamily="49" charset="-122"/>
                <a:ea typeface="楷体" panose="02010609060101010101" pitchFamily="49" charset="-122"/>
              </a:rPr>
              <a:t>跨平台较好，程序</a:t>
            </a:r>
            <a:r>
              <a:rPr lang="zh-CN" altLang="en-US" sz="2400" b="1" dirty="0">
                <a:solidFill>
                  <a:srgbClr val="C00000"/>
                </a:solidFill>
                <a:latin typeface="楷体" panose="02010609060101010101" pitchFamily="49" charset="-122"/>
                <a:ea typeface="楷体" panose="02010609060101010101" pitchFamily="49" charset="-122"/>
              </a:rPr>
              <a:t>执行效率较低</a:t>
            </a:r>
            <a:r>
              <a:rPr lang="zh-CN" altLang="en-US" sz="2400" b="1" dirty="0">
                <a:solidFill>
                  <a:schemeClr val="tx1"/>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992603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p:txBody>
      </p:sp>
      <p:pic>
        <p:nvPicPr>
          <p:cNvPr id="5" name="图片 4">
            <a:extLst>
              <a:ext uri="{FF2B5EF4-FFF2-40B4-BE49-F238E27FC236}">
                <a16:creationId xmlns:a16="http://schemas.microsoft.com/office/drawing/2014/main" id="{E45EDA2C-B636-4391-BF90-2BBF6B5AAD3F}"/>
              </a:ext>
            </a:extLst>
          </p:cNvPr>
          <p:cNvPicPr>
            <a:picLocks noChangeAspect="1"/>
          </p:cNvPicPr>
          <p:nvPr/>
        </p:nvPicPr>
        <p:blipFill>
          <a:blip r:embed="rId3"/>
          <a:stretch>
            <a:fillRect/>
          </a:stretch>
        </p:blipFill>
        <p:spPr>
          <a:xfrm>
            <a:off x="2294313" y="1542797"/>
            <a:ext cx="4402112" cy="1241975"/>
          </a:xfrm>
          <a:prstGeom prst="rect">
            <a:avLst/>
          </a:prstGeom>
        </p:spPr>
      </p:pic>
      <p:sp>
        <p:nvSpPr>
          <p:cNvPr id="9" name="箭头: 右 8">
            <a:extLst>
              <a:ext uri="{FF2B5EF4-FFF2-40B4-BE49-F238E27FC236}">
                <a16:creationId xmlns:a16="http://schemas.microsoft.com/office/drawing/2014/main" id="{4EC96CD2-3E5C-402D-A489-4EFE270EADB6}"/>
              </a:ext>
            </a:extLst>
          </p:cNvPr>
          <p:cNvSpPr/>
          <p:nvPr/>
        </p:nvSpPr>
        <p:spPr>
          <a:xfrm rot="5400000">
            <a:off x="4387021" y="2712223"/>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1B923AB2-3A42-445E-8C90-F8EC2F85DA98}"/>
              </a:ext>
            </a:extLst>
          </p:cNvPr>
          <p:cNvSpPr/>
          <p:nvPr/>
        </p:nvSpPr>
        <p:spPr>
          <a:xfrm>
            <a:off x="2481376" y="3090169"/>
            <a:ext cx="4027987" cy="609080"/>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编译器（</a:t>
            </a:r>
            <a:r>
              <a:rPr lang="en-US" altLang="zh-CN" sz="2400" b="1" dirty="0">
                <a:solidFill>
                  <a:schemeClr val="tx1"/>
                </a:solidFill>
                <a:latin typeface="+mj-lt"/>
                <a:ea typeface="楷体" panose="02010609060101010101" pitchFamily="49" charset="-122"/>
              </a:rPr>
              <a:t>Compiler</a:t>
            </a:r>
            <a:r>
              <a:rPr lang="zh-CN" altLang="en-US" sz="2400" b="1" dirty="0">
                <a:solidFill>
                  <a:schemeClr val="tx1"/>
                </a:solidFill>
                <a:latin typeface="+mj-lt"/>
                <a:ea typeface="楷体" panose="02010609060101010101" pitchFamily="49" charset="-122"/>
              </a:rPr>
              <a:t>）</a:t>
            </a:r>
          </a:p>
        </p:txBody>
      </p:sp>
      <p:sp>
        <p:nvSpPr>
          <p:cNvPr id="11" name="矩形 10">
            <a:extLst>
              <a:ext uri="{FF2B5EF4-FFF2-40B4-BE49-F238E27FC236}">
                <a16:creationId xmlns:a16="http://schemas.microsoft.com/office/drawing/2014/main" id="{D4E4E510-7C9D-49A6-BDF5-B2641DD2EDC4}"/>
              </a:ext>
            </a:extLst>
          </p:cNvPr>
          <p:cNvSpPr/>
          <p:nvPr/>
        </p:nvSpPr>
        <p:spPr>
          <a:xfrm>
            <a:off x="3355004" y="4035763"/>
            <a:ext cx="2242160" cy="609079"/>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字节码文件</a:t>
            </a:r>
          </a:p>
        </p:txBody>
      </p:sp>
      <p:sp>
        <p:nvSpPr>
          <p:cNvPr id="16" name="矩形: 圆角 15">
            <a:extLst>
              <a:ext uri="{FF2B5EF4-FFF2-40B4-BE49-F238E27FC236}">
                <a16:creationId xmlns:a16="http://schemas.microsoft.com/office/drawing/2014/main" id="{CED157C5-8896-4AD7-8481-959138355E6A}"/>
              </a:ext>
            </a:extLst>
          </p:cNvPr>
          <p:cNvSpPr/>
          <p:nvPr/>
        </p:nvSpPr>
        <p:spPr>
          <a:xfrm>
            <a:off x="2481375" y="5063840"/>
            <a:ext cx="4027988" cy="60907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解释器（</a:t>
            </a:r>
            <a:r>
              <a:rPr lang="en-US" altLang="zh-CN" sz="2400" b="1" dirty="0">
                <a:solidFill>
                  <a:schemeClr val="tx1"/>
                </a:solidFill>
                <a:latin typeface="+mj-lt"/>
                <a:ea typeface="楷体" panose="02010609060101010101" pitchFamily="49" charset="-122"/>
              </a:rPr>
              <a:t>Interpreter</a:t>
            </a:r>
            <a:r>
              <a:rPr lang="zh-CN" altLang="en-US" sz="2400" b="1" dirty="0">
                <a:solidFill>
                  <a:schemeClr val="tx1"/>
                </a:solidFill>
                <a:latin typeface="+mj-lt"/>
                <a:ea typeface="楷体" panose="02010609060101010101" pitchFamily="49" charset="-122"/>
              </a:rPr>
              <a:t>）</a:t>
            </a:r>
          </a:p>
        </p:txBody>
      </p:sp>
      <p:sp>
        <p:nvSpPr>
          <p:cNvPr id="18" name="矩形 17">
            <a:extLst>
              <a:ext uri="{FF2B5EF4-FFF2-40B4-BE49-F238E27FC236}">
                <a16:creationId xmlns:a16="http://schemas.microsoft.com/office/drawing/2014/main" id="{A38C0E8F-D442-4D77-AFFC-C02D4A4E6B48}"/>
              </a:ext>
            </a:extLst>
          </p:cNvPr>
          <p:cNvSpPr/>
          <p:nvPr/>
        </p:nvSpPr>
        <p:spPr>
          <a:xfrm>
            <a:off x="3355004" y="6061925"/>
            <a:ext cx="2242160" cy="609079"/>
          </a:xfrm>
          <a:prstGeom prst="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执行字节码</a:t>
            </a:r>
          </a:p>
        </p:txBody>
      </p:sp>
      <p:sp>
        <p:nvSpPr>
          <p:cNvPr id="20" name="箭头: 右 19">
            <a:extLst>
              <a:ext uri="{FF2B5EF4-FFF2-40B4-BE49-F238E27FC236}">
                <a16:creationId xmlns:a16="http://schemas.microsoft.com/office/drawing/2014/main" id="{76013BDA-30CD-4305-B232-E9E8A5CCBB7A}"/>
              </a:ext>
            </a:extLst>
          </p:cNvPr>
          <p:cNvSpPr/>
          <p:nvPr/>
        </p:nvSpPr>
        <p:spPr>
          <a:xfrm rot="5400000">
            <a:off x="4362802" y="3643702"/>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BE6326EF-57B2-44EE-8C46-EC980A72D82B}"/>
              </a:ext>
            </a:extLst>
          </p:cNvPr>
          <p:cNvSpPr/>
          <p:nvPr/>
        </p:nvSpPr>
        <p:spPr>
          <a:xfrm rot="5400000">
            <a:off x="4362801" y="4635535"/>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FC1DC1D0-0BEE-4403-A5ED-97BAF547D802}"/>
              </a:ext>
            </a:extLst>
          </p:cNvPr>
          <p:cNvSpPr/>
          <p:nvPr/>
        </p:nvSpPr>
        <p:spPr>
          <a:xfrm rot="5400000">
            <a:off x="4380667" y="5679097"/>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940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16" grpId="0" animBg="1"/>
      <p:bldP spid="18"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1980029" cy="630942"/>
          </a:xfrm>
          <a:prstGeom prst="rect">
            <a:avLst/>
          </a:prstGeom>
          <a:noFill/>
        </p:spPr>
        <p:txBody>
          <a:bodyPr wrap="none" rtlCol="0">
            <a:spAutoFit/>
          </a:bodyPr>
          <a:lstStyle/>
          <a:p>
            <a:r>
              <a:rPr lang="zh-CN" altLang="en-US" sz="3500" b="1" dirty="0">
                <a:solidFill>
                  <a:srgbClr val="1557AE"/>
                </a:solidFill>
                <a:latin typeface="微软雅黑" panose="020B0503020204020204" pitchFamily="34" charset="-122"/>
                <a:ea typeface="微软雅黑" panose="020B0503020204020204" pitchFamily="34" charset="-122"/>
              </a:rPr>
              <a:t>课程介绍</a:t>
            </a:r>
          </a:p>
        </p:txBody>
      </p:sp>
      <p:sp>
        <p:nvSpPr>
          <p:cNvPr id="7" name="文本框 6"/>
          <p:cNvSpPr txBox="1"/>
          <p:nvPr/>
        </p:nvSpPr>
        <p:spPr>
          <a:xfrm>
            <a:off x="400050" y="1143635"/>
            <a:ext cx="8338820" cy="3794052"/>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课程基本要求</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了解</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语言特征及不同版本分类</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程序设计基础知识</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的面向对象编程技术</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掌握图形用户接口及事件处理机制</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多线程编程及其应用</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掌握网络编程基本知识</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掌握</a:t>
            </a:r>
            <a:r>
              <a:rPr lang="en-US" altLang="zh-CN" sz="2400" b="1" dirty="0">
                <a:latin typeface="+mj-lt"/>
                <a:ea typeface="楷体" panose="02010609060101010101" pitchFamily="49" charset="-122"/>
                <a:cs typeface="黑体" panose="02010609060101010101" pitchFamily="49" charset="-122"/>
                <a:sym typeface="+mn-ea"/>
              </a:rPr>
              <a:t>JSP</a:t>
            </a:r>
            <a:r>
              <a:rPr lang="zh-CN" altLang="en-US" sz="2400" b="1" dirty="0">
                <a:latin typeface="+mj-lt"/>
                <a:ea typeface="楷体" panose="02010609060101010101" pitchFamily="49" charset="-122"/>
                <a:cs typeface="黑体" panose="02010609060101010101" pitchFamily="49" charset="-122"/>
                <a:sym typeface="+mn-ea"/>
              </a:rPr>
              <a:t>程序运行流程及开发</a:t>
            </a:r>
          </a:p>
        </p:txBody>
      </p:sp>
    </p:spTree>
    <p:extLst>
      <p:ext uri="{BB962C8B-B14F-4D97-AF65-F5344CB8AC3E}">
        <p14:creationId xmlns:p14="http://schemas.microsoft.com/office/powerpoint/2010/main" val="1762850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99373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Ø"/>
            </a:pPr>
            <a:r>
              <a:rPr lang="zh-CN" altLang="en-US" sz="2400" b="1" dirty="0">
                <a:solidFill>
                  <a:srgbClr val="1557AE"/>
                </a:solidFill>
                <a:ea typeface="楷体" panose="02010609060101010101" pitchFamily="49" charset="-122"/>
                <a:sym typeface="+mn-ea"/>
              </a:rPr>
              <a:t>平台独立和可移植</a:t>
            </a:r>
            <a:r>
              <a:rPr lang="en-US" altLang="zh-CN" sz="2400" b="1" dirty="0">
                <a:solidFill>
                  <a:srgbClr val="1557AE"/>
                </a:solidFill>
                <a:ea typeface="楷体" panose="02010609060101010101" pitchFamily="49" charset="-122"/>
                <a:sym typeface="+mn-ea"/>
              </a:rPr>
              <a:t>(Architecture Neutral &amp; Portable</a:t>
            </a:r>
            <a:endParaRPr lang="zh-CN" altLang="en-US" sz="2400" b="1" dirty="0">
              <a:solidFill>
                <a:srgbClr val="1557AE"/>
              </a:solidFill>
              <a:cs typeface="黑体" panose="02010609060101010101" pitchFamily="49" charset="-122"/>
              <a:sym typeface="+mn-ea"/>
            </a:endParaRPr>
          </a:p>
        </p:txBody>
      </p:sp>
      <p:pic>
        <p:nvPicPr>
          <p:cNvPr id="15" name="图片 14">
            <a:extLst>
              <a:ext uri="{FF2B5EF4-FFF2-40B4-BE49-F238E27FC236}">
                <a16:creationId xmlns:a16="http://schemas.microsoft.com/office/drawing/2014/main" id="{5508BDE3-C2F5-4252-A3FD-E79DE800B0BF}"/>
              </a:ext>
            </a:extLst>
          </p:cNvPr>
          <p:cNvPicPr>
            <a:picLocks noChangeAspect="1"/>
          </p:cNvPicPr>
          <p:nvPr/>
        </p:nvPicPr>
        <p:blipFill>
          <a:blip r:embed="rId3"/>
          <a:stretch>
            <a:fillRect/>
          </a:stretch>
        </p:blipFill>
        <p:spPr>
          <a:xfrm>
            <a:off x="308686" y="5326001"/>
            <a:ext cx="1861539" cy="1150884"/>
          </a:xfrm>
          <a:prstGeom prst="rect">
            <a:avLst/>
          </a:prstGeom>
        </p:spPr>
      </p:pic>
      <p:pic>
        <p:nvPicPr>
          <p:cNvPr id="23" name="图片 22">
            <a:extLst>
              <a:ext uri="{FF2B5EF4-FFF2-40B4-BE49-F238E27FC236}">
                <a16:creationId xmlns:a16="http://schemas.microsoft.com/office/drawing/2014/main" id="{D2A08DA4-9B64-4D43-96F6-1EE9E7344FC2}"/>
              </a:ext>
            </a:extLst>
          </p:cNvPr>
          <p:cNvPicPr>
            <a:picLocks noChangeAspect="1"/>
          </p:cNvPicPr>
          <p:nvPr/>
        </p:nvPicPr>
        <p:blipFill>
          <a:blip r:embed="rId4"/>
          <a:stretch>
            <a:fillRect/>
          </a:stretch>
        </p:blipFill>
        <p:spPr>
          <a:xfrm>
            <a:off x="43130" y="2040015"/>
            <a:ext cx="4402112" cy="1241975"/>
          </a:xfrm>
          <a:prstGeom prst="rect">
            <a:avLst/>
          </a:prstGeom>
        </p:spPr>
      </p:pic>
      <p:sp>
        <p:nvSpPr>
          <p:cNvPr id="24" name="箭头: 右 23">
            <a:extLst>
              <a:ext uri="{FF2B5EF4-FFF2-40B4-BE49-F238E27FC236}">
                <a16:creationId xmlns:a16="http://schemas.microsoft.com/office/drawing/2014/main" id="{26E970BE-B538-4F68-B01F-8F450E4D5B9B}"/>
              </a:ext>
            </a:extLst>
          </p:cNvPr>
          <p:cNvSpPr/>
          <p:nvPr/>
        </p:nvSpPr>
        <p:spPr>
          <a:xfrm>
            <a:off x="4469386" y="2420627"/>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4A429AF-DEDD-4CB5-B153-5C2DC035A4F6}"/>
              </a:ext>
            </a:extLst>
          </p:cNvPr>
          <p:cNvSpPr/>
          <p:nvPr/>
        </p:nvSpPr>
        <p:spPr>
          <a:xfrm>
            <a:off x="4793086" y="2236628"/>
            <a:ext cx="3120631" cy="790123"/>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编译器</a:t>
            </a:r>
            <a:endParaRPr lang="en-US" altLang="zh-CN" sz="2400" b="1" dirty="0">
              <a:solidFill>
                <a:schemeClr val="tx1"/>
              </a:solidFill>
              <a:latin typeface="+mj-lt"/>
              <a:ea typeface="楷体" panose="02010609060101010101" pitchFamily="49" charset="-122"/>
            </a:endParaRPr>
          </a:p>
          <a:p>
            <a:pPr algn="ctr"/>
            <a:r>
              <a:rPr lang="zh-CN" altLang="en-US" sz="2400" b="1" dirty="0">
                <a:solidFill>
                  <a:schemeClr val="tx1"/>
                </a:solidFill>
                <a:latin typeface="+mj-lt"/>
                <a:ea typeface="楷体" panose="02010609060101010101" pitchFamily="49" charset="-122"/>
              </a:rPr>
              <a:t>（</a:t>
            </a:r>
            <a:r>
              <a:rPr lang="en-US" altLang="zh-CN" sz="2400" b="1" dirty="0">
                <a:solidFill>
                  <a:schemeClr val="tx1"/>
                </a:solidFill>
                <a:latin typeface="+mj-lt"/>
                <a:ea typeface="楷体" panose="02010609060101010101" pitchFamily="49" charset="-122"/>
              </a:rPr>
              <a:t>Compiler</a:t>
            </a:r>
            <a:r>
              <a:rPr lang="zh-CN" altLang="en-US" sz="2400" b="1" dirty="0">
                <a:solidFill>
                  <a:schemeClr val="tx1"/>
                </a:solidFill>
                <a:latin typeface="+mj-lt"/>
                <a:ea typeface="楷体" panose="02010609060101010101" pitchFamily="49" charset="-122"/>
              </a:rPr>
              <a:t>）</a:t>
            </a:r>
          </a:p>
        </p:txBody>
      </p:sp>
      <p:sp>
        <p:nvSpPr>
          <p:cNvPr id="26" name="矩形 25">
            <a:extLst>
              <a:ext uri="{FF2B5EF4-FFF2-40B4-BE49-F238E27FC236}">
                <a16:creationId xmlns:a16="http://schemas.microsoft.com/office/drawing/2014/main" id="{6EF9DA2E-6480-49C2-8853-4E4BA469D4FC}"/>
              </a:ext>
            </a:extLst>
          </p:cNvPr>
          <p:cNvSpPr/>
          <p:nvPr/>
        </p:nvSpPr>
        <p:spPr>
          <a:xfrm>
            <a:off x="5241993" y="3376873"/>
            <a:ext cx="2242160" cy="609079"/>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字节码文件</a:t>
            </a:r>
          </a:p>
        </p:txBody>
      </p:sp>
      <p:sp>
        <p:nvSpPr>
          <p:cNvPr id="27" name="箭头: 右 26">
            <a:extLst>
              <a:ext uri="{FF2B5EF4-FFF2-40B4-BE49-F238E27FC236}">
                <a16:creationId xmlns:a16="http://schemas.microsoft.com/office/drawing/2014/main" id="{FF1932D4-9C18-4AD3-A524-A0533965F44E}"/>
              </a:ext>
            </a:extLst>
          </p:cNvPr>
          <p:cNvSpPr/>
          <p:nvPr/>
        </p:nvSpPr>
        <p:spPr>
          <a:xfrm rot="5400000">
            <a:off x="6249791" y="2984812"/>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971A587D-DF09-4A39-9691-11E749D36C50}"/>
              </a:ext>
            </a:extLst>
          </p:cNvPr>
          <p:cNvCxnSpPr>
            <a:stCxn id="26" idx="2"/>
            <a:endCxn id="15" idx="0"/>
          </p:cNvCxnSpPr>
          <p:nvPr/>
        </p:nvCxnSpPr>
        <p:spPr>
          <a:xfrm flipH="1">
            <a:off x="1239456" y="3985952"/>
            <a:ext cx="5123617" cy="1340049"/>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AAAB4097-6DC8-42D4-B5BC-BFAD48E9D452}"/>
              </a:ext>
            </a:extLst>
          </p:cNvPr>
          <p:cNvGrpSpPr/>
          <p:nvPr/>
        </p:nvGrpSpPr>
        <p:grpSpPr>
          <a:xfrm>
            <a:off x="2748065" y="3985952"/>
            <a:ext cx="4537547" cy="2500254"/>
            <a:chOff x="2748065" y="3985952"/>
            <a:chExt cx="4537547" cy="2500254"/>
          </a:xfrm>
        </p:grpSpPr>
        <p:pic>
          <p:nvPicPr>
            <p:cNvPr id="4" name="图片 3">
              <a:extLst>
                <a:ext uri="{FF2B5EF4-FFF2-40B4-BE49-F238E27FC236}">
                  <a16:creationId xmlns:a16="http://schemas.microsoft.com/office/drawing/2014/main" id="{8C69BF96-E940-430B-BC19-C70F1A42C347}"/>
                </a:ext>
              </a:extLst>
            </p:cNvPr>
            <p:cNvPicPr>
              <a:picLocks noChangeAspect="1"/>
            </p:cNvPicPr>
            <p:nvPr/>
          </p:nvPicPr>
          <p:blipFill>
            <a:blip r:embed="rId5"/>
            <a:stretch>
              <a:fillRect/>
            </a:stretch>
          </p:blipFill>
          <p:spPr>
            <a:xfrm>
              <a:off x="2748065" y="5326001"/>
              <a:ext cx="1845078" cy="1150884"/>
            </a:xfrm>
            <a:prstGeom prst="rect">
              <a:avLst/>
            </a:prstGeom>
          </p:spPr>
        </p:pic>
        <p:cxnSp>
          <p:nvCxnSpPr>
            <p:cNvPr id="28" name="直接箭头连接符 27">
              <a:extLst>
                <a:ext uri="{FF2B5EF4-FFF2-40B4-BE49-F238E27FC236}">
                  <a16:creationId xmlns:a16="http://schemas.microsoft.com/office/drawing/2014/main" id="{DDB589B3-E015-45CE-8ECF-1AB420E20EE9}"/>
                </a:ext>
              </a:extLst>
            </p:cNvPr>
            <p:cNvCxnSpPr>
              <a:cxnSpLocks/>
              <a:stCxn id="26" idx="2"/>
              <a:endCxn id="4" idx="0"/>
            </p:cNvCxnSpPr>
            <p:nvPr/>
          </p:nvCxnSpPr>
          <p:spPr>
            <a:xfrm flipH="1">
              <a:off x="3670604" y="3985952"/>
              <a:ext cx="2692469" cy="1340049"/>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E642E38-FF4A-4635-91C7-931550292339}"/>
                </a:ext>
              </a:extLst>
            </p:cNvPr>
            <p:cNvPicPr>
              <a:picLocks noChangeAspect="1"/>
            </p:cNvPicPr>
            <p:nvPr/>
          </p:nvPicPr>
          <p:blipFill>
            <a:blip r:embed="rId6"/>
            <a:stretch>
              <a:fillRect/>
            </a:stretch>
          </p:blipFill>
          <p:spPr>
            <a:xfrm>
              <a:off x="5440534" y="5332771"/>
              <a:ext cx="1845078" cy="1153435"/>
            </a:xfrm>
            <a:prstGeom prst="rect">
              <a:avLst/>
            </a:prstGeom>
          </p:spPr>
        </p:pic>
        <p:cxnSp>
          <p:nvCxnSpPr>
            <p:cNvPr id="29" name="直接箭头连接符 28">
              <a:extLst>
                <a:ext uri="{FF2B5EF4-FFF2-40B4-BE49-F238E27FC236}">
                  <a16:creationId xmlns:a16="http://schemas.microsoft.com/office/drawing/2014/main" id="{8E29CC4B-07E7-465C-90C8-A03640C1FA4D}"/>
                </a:ext>
              </a:extLst>
            </p:cNvPr>
            <p:cNvCxnSpPr>
              <a:cxnSpLocks/>
              <a:stCxn id="26" idx="2"/>
              <a:endCxn id="13" idx="0"/>
            </p:cNvCxnSpPr>
            <p:nvPr/>
          </p:nvCxnSpPr>
          <p:spPr>
            <a:xfrm>
              <a:off x="6363073" y="3985952"/>
              <a:ext cx="0" cy="1346819"/>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4133E66C-B82A-4764-97AC-E72C9641DBBA}"/>
              </a:ext>
            </a:extLst>
          </p:cNvPr>
          <p:cNvSpPr/>
          <p:nvPr/>
        </p:nvSpPr>
        <p:spPr>
          <a:xfrm>
            <a:off x="0" y="6342743"/>
            <a:ext cx="9144000" cy="515257"/>
          </a:xfrm>
          <a:prstGeom prst="rect">
            <a:avLst/>
          </a:prstGeom>
          <a:solidFill>
            <a:srgbClr val="C00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Java</a:t>
            </a:r>
            <a:r>
              <a:rPr lang="zh-CN" altLang="en-US" sz="2400" b="1" dirty="0"/>
              <a:t>提供了不同平台的虚拟机（</a:t>
            </a:r>
            <a:r>
              <a:rPr lang="en-US" altLang="zh-CN" sz="2400" b="1" dirty="0"/>
              <a:t>JVM</a:t>
            </a:r>
            <a:r>
              <a:rPr lang="zh-CN" altLang="en-US" sz="2400" b="1" dirty="0"/>
              <a:t>）作为中间层</a:t>
            </a:r>
          </a:p>
        </p:txBody>
      </p:sp>
      <p:sp>
        <p:nvSpPr>
          <p:cNvPr id="2" name="乘号 1">
            <a:extLst>
              <a:ext uri="{FF2B5EF4-FFF2-40B4-BE49-F238E27FC236}">
                <a16:creationId xmlns:a16="http://schemas.microsoft.com/office/drawing/2014/main" id="{56CCCA60-0000-45D7-A11F-55F0A74F2A7F}"/>
              </a:ext>
            </a:extLst>
          </p:cNvPr>
          <p:cNvSpPr/>
          <p:nvPr/>
        </p:nvSpPr>
        <p:spPr>
          <a:xfrm>
            <a:off x="4793086" y="4560817"/>
            <a:ext cx="445477" cy="38433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乘号 19">
            <a:extLst>
              <a:ext uri="{FF2B5EF4-FFF2-40B4-BE49-F238E27FC236}">
                <a16:creationId xmlns:a16="http://schemas.microsoft.com/office/drawing/2014/main" id="{31173789-4D02-4BE4-9170-9C2314AAC3E0}"/>
              </a:ext>
            </a:extLst>
          </p:cNvPr>
          <p:cNvSpPr/>
          <p:nvPr/>
        </p:nvSpPr>
        <p:spPr>
          <a:xfrm>
            <a:off x="6128660" y="4492579"/>
            <a:ext cx="445477" cy="38433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924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3" grpId="0" animBg="1"/>
      <p:bldP spid="2"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99373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Ø"/>
            </a:pPr>
            <a:r>
              <a:rPr lang="zh-CN" altLang="en-US" sz="2400" b="1" dirty="0">
                <a:solidFill>
                  <a:srgbClr val="1557AE"/>
                </a:solidFill>
                <a:ea typeface="楷体" panose="02010609060101010101" pitchFamily="49" charset="-122"/>
                <a:sym typeface="+mn-ea"/>
              </a:rPr>
              <a:t>平台独立和可移植</a:t>
            </a:r>
            <a:r>
              <a:rPr lang="en-US" altLang="zh-CN" sz="2400" b="1" dirty="0">
                <a:solidFill>
                  <a:srgbClr val="1557AE"/>
                </a:solidFill>
                <a:ea typeface="楷体" panose="02010609060101010101" pitchFamily="49" charset="-122"/>
                <a:sym typeface="+mn-ea"/>
              </a:rPr>
              <a:t>(Architecture Neutral &amp; Portable</a:t>
            </a:r>
            <a:endParaRPr lang="zh-CN" altLang="en-US" sz="2400" b="1" dirty="0">
              <a:solidFill>
                <a:srgbClr val="1557AE"/>
              </a:solidFill>
              <a:cs typeface="黑体" panose="02010609060101010101" pitchFamily="49" charset="-122"/>
              <a:sym typeface="+mn-ea"/>
            </a:endParaRPr>
          </a:p>
        </p:txBody>
      </p:sp>
      <p:pic>
        <p:nvPicPr>
          <p:cNvPr id="15" name="图片 14">
            <a:extLst>
              <a:ext uri="{FF2B5EF4-FFF2-40B4-BE49-F238E27FC236}">
                <a16:creationId xmlns:a16="http://schemas.microsoft.com/office/drawing/2014/main" id="{5508BDE3-C2F5-4252-A3FD-E79DE800B0BF}"/>
              </a:ext>
            </a:extLst>
          </p:cNvPr>
          <p:cNvPicPr>
            <a:picLocks noChangeAspect="1"/>
          </p:cNvPicPr>
          <p:nvPr/>
        </p:nvPicPr>
        <p:blipFill>
          <a:blip r:embed="rId3"/>
          <a:stretch>
            <a:fillRect/>
          </a:stretch>
        </p:blipFill>
        <p:spPr>
          <a:xfrm>
            <a:off x="308686" y="5326001"/>
            <a:ext cx="1861539" cy="1150884"/>
          </a:xfrm>
          <a:prstGeom prst="rect">
            <a:avLst/>
          </a:prstGeom>
        </p:spPr>
      </p:pic>
      <p:pic>
        <p:nvPicPr>
          <p:cNvPr id="23" name="图片 22">
            <a:extLst>
              <a:ext uri="{FF2B5EF4-FFF2-40B4-BE49-F238E27FC236}">
                <a16:creationId xmlns:a16="http://schemas.microsoft.com/office/drawing/2014/main" id="{D2A08DA4-9B64-4D43-96F6-1EE9E7344FC2}"/>
              </a:ext>
            </a:extLst>
          </p:cNvPr>
          <p:cNvPicPr>
            <a:picLocks noChangeAspect="1"/>
          </p:cNvPicPr>
          <p:nvPr/>
        </p:nvPicPr>
        <p:blipFill>
          <a:blip r:embed="rId4"/>
          <a:stretch>
            <a:fillRect/>
          </a:stretch>
        </p:blipFill>
        <p:spPr>
          <a:xfrm>
            <a:off x="43130" y="2040015"/>
            <a:ext cx="4402112" cy="1241975"/>
          </a:xfrm>
          <a:prstGeom prst="rect">
            <a:avLst/>
          </a:prstGeom>
        </p:spPr>
      </p:pic>
      <p:sp>
        <p:nvSpPr>
          <p:cNvPr id="24" name="箭头: 右 23">
            <a:extLst>
              <a:ext uri="{FF2B5EF4-FFF2-40B4-BE49-F238E27FC236}">
                <a16:creationId xmlns:a16="http://schemas.microsoft.com/office/drawing/2014/main" id="{26E970BE-B538-4F68-B01F-8F450E4D5B9B}"/>
              </a:ext>
            </a:extLst>
          </p:cNvPr>
          <p:cNvSpPr/>
          <p:nvPr/>
        </p:nvSpPr>
        <p:spPr>
          <a:xfrm>
            <a:off x="4469386" y="2420627"/>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A4A429AF-DEDD-4CB5-B153-5C2DC035A4F6}"/>
              </a:ext>
            </a:extLst>
          </p:cNvPr>
          <p:cNvSpPr/>
          <p:nvPr/>
        </p:nvSpPr>
        <p:spPr>
          <a:xfrm>
            <a:off x="4793086" y="2236628"/>
            <a:ext cx="3120631" cy="790123"/>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mj-lt"/>
                <a:ea typeface="楷体" panose="02010609060101010101" pitchFamily="49" charset="-122"/>
              </a:rPr>
              <a:t>编译器</a:t>
            </a:r>
            <a:endParaRPr lang="en-US" altLang="zh-CN" sz="2400" b="1" dirty="0">
              <a:solidFill>
                <a:schemeClr val="tx1"/>
              </a:solidFill>
              <a:latin typeface="+mj-lt"/>
              <a:ea typeface="楷体" panose="02010609060101010101" pitchFamily="49" charset="-122"/>
            </a:endParaRPr>
          </a:p>
          <a:p>
            <a:pPr algn="ctr"/>
            <a:r>
              <a:rPr lang="zh-CN" altLang="en-US" sz="2400" b="1" dirty="0">
                <a:solidFill>
                  <a:schemeClr val="tx1"/>
                </a:solidFill>
                <a:latin typeface="+mj-lt"/>
                <a:ea typeface="楷体" panose="02010609060101010101" pitchFamily="49" charset="-122"/>
              </a:rPr>
              <a:t>（</a:t>
            </a:r>
            <a:r>
              <a:rPr lang="en-US" altLang="zh-CN" sz="2400" b="1" dirty="0">
                <a:solidFill>
                  <a:schemeClr val="tx1"/>
                </a:solidFill>
                <a:latin typeface="+mj-lt"/>
                <a:ea typeface="楷体" panose="02010609060101010101" pitchFamily="49" charset="-122"/>
              </a:rPr>
              <a:t>Compiler</a:t>
            </a:r>
            <a:r>
              <a:rPr lang="zh-CN" altLang="en-US" sz="2400" b="1" dirty="0">
                <a:solidFill>
                  <a:schemeClr val="tx1"/>
                </a:solidFill>
                <a:latin typeface="+mj-lt"/>
                <a:ea typeface="楷体" panose="02010609060101010101" pitchFamily="49" charset="-122"/>
              </a:rPr>
              <a:t>）</a:t>
            </a:r>
          </a:p>
        </p:txBody>
      </p:sp>
      <p:sp>
        <p:nvSpPr>
          <p:cNvPr id="26" name="矩形 25">
            <a:extLst>
              <a:ext uri="{FF2B5EF4-FFF2-40B4-BE49-F238E27FC236}">
                <a16:creationId xmlns:a16="http://schemas.microsoft.com/office/drawing/2014/main" id="{6EF9DA2E-6480-49C2-8853-4E4BA469D4FC}"/>
              </a:ext>
            </a:extLst>
          </p:cNvPr>
          <p:cNvSpPr/>
          <p:nvPr/>
        </p:nvSpPr>
        <p:spPr>
          <a:xfrm>
            <a:off x="5241993" y="3376873"/>
            <a:ext cx="2242160" cy="609079"/>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楷体" panose="02010609060101010101" pitchFamily="49" charset="-122"/>
                <a:ea typeface="楷体" panose="02010609060101010101" pitchFamily="49" charset="-122"/>
              </a:rPr>
              <a:t>字节码文件</a:t>
            </a:r>
          </a:p>
        </p:txBody>
      </p:sp>
      <p:sp>
        <p:nvSpPr>
          <p:cNvPr id="27" name="箭头: 右 26">
            <a:extLst>
              <a:ext uri="{FF2B5EF4-FFF2-40B4-BE49-F238E27FC236}">
                <a16:creationId xmlns:a16="http://schemas.microsoft.com/office/drawing/2014/main" id="{FF1932D4-9C18-4AD3-A524-A0533965F44E}"/>
              </a:ext>
            </a:extLst>
          </p:cNvPr>
          <p:cNvSpPr/>
          <p:nvPr/>
        </p:nvSpPr>
        <p:spPr>
          <a:xfrm rot="5400000">
            <a:off x="6249791" y="2984812"/>
            <a:ext cx="226565" cy="422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971A587D-DF09-4A39-9691-11E749D36C50}"/>
              </a:ext>
            </a:extLst>
          </p:cNvPr>
          <p:cNvCxnSpPr>
            <a:cxnSpLocks/>
            <a:stCxn id="26" idx="2"/>
            <a:endCxn id="18" idx="0"/>
          </p:cNvCxnSpPr>
          <p:nvPr/>
        </p:nvCxnSpPr>
        <p:spPr>
          <a:xfrm flipH="1">
            <a:off x="1245659" y="3985952"/>
            <a:ext cx="5117414" cy="818804"/>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C69BF96-E940-430B-BC19-C70F1A42C347}"/>
              </a:ext>
            </a:extLst>
          </p:cNvPr>
          <p:cNvPicPr>
            <a:picLocks noChangeAspect="1"/>
          </p:cNvPicPr>
          <p:nvPr/>
        </p:nvPicPr>
        <p:blipFill>
          <a:blip r:embed="rId5"/>
          <a:stretch>
            <a:fillRect/>
          </a:stretch>
        </p:blipFill>
        <p:spPr>
          <a:xfrm>
            <a:off x="2748065" y="5326001"/>
            <a:ext cx="1845078" cy="1150884"/>
          </a:xfrm>
          <a:prstGeom prst="rect">
            <a:avLst/>
          </a:prstGeom>
        </p:spPr>
      </p:pic>
      <p:cxnSp>
        <p:nvCxnSpPr>
          <p:cNvPr id="28" name="直接箭头连接符 27">
            <a:extLst>
              <a:ext uri="{FF2B5EF4-FFF2-40B4-BE49-F238E27FC236}">
                <a16:creationId xmlns:a16="http://schemas.microsoft.com/office/drawing/2014/main" id="{DDB589B3-E015-45CE-8ECF-1AB420E20EE9}"/>
              </a:ext>
            </a:extLst>
          </p:cNvPr>
          <p:cNvCxnSpPr>
            <a:cxnSpLocks/>
            <a:stCxn id="26" idx="2"/>
            <a:endCxn id="21" idx="0"/>
          </p:cNvCxnSpPr>
          <p:nvPr/>
        </p:nvCxnSpPr>
        <p:spPr>
          <a:xfrm flipH="1">
            <a:off x="3690564" y="3985952"/>
            <a:ext cx="2672509" cy="842499"/>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E642E38-FF4A-4635-91C7-931550292339}"/>
              </a:ext>
            </a:extLst>
          </p:cNvPr>
          <p:cNvPicPr>
            <a:picLocks noChangeAspect="1"/>
          </p:cNvPicPr>
          <p:nvPr/>
        </p:nvPicPr>
        <p:blipFill>
          <a:blip r:embed="rId6"/>
          <a:stretch>
            <a:fillRect/>
          </a:stretch>
        </p:blipFill>
        <p:spPr>
          <a:xfrm>
            <a:off x="5440534" y="5332771"/>
            <a:ext cx="1845078" cy="1153435"/>
          </a:xfrm>
          <a:prstGeom prst="rect">
            <a:avLst/>
          </a:prstGeom>
        </p:spPr>
      </p:pic>
      <p:cxnSp>
        <p:nvCxnSpPr>
          <p:cNvPr id="29" name="直接箭头连接符 28">
            <a:extLst>
              <a:ext uri="{FF2B5EF4-FFF2-40B4-BE49-F238E27FC236}">
                <a16:creationId xmlns:a16="http://schemas.microsoft.com/office/drawing/2014/main" id="{8E29CC4B-07E7-465C-90C8-A03640C1FA4D}"/>
              </a:ext>
            </a:extLst>
          </p:cNvPr>
          <p:cNvCxnSpPr>
            <a:cxnSpLocks/>
            <a:stCxn id="26" idx="2"/>
            <a:endCxn id="30" idx="0"/>
          </p:cNvCxnSpPr>
          <p:nvPr/>
        </p:nvCxnSpPr>
        <p:spPr>
          <a:xfrm flipH="1">
            <a:off x="6353401" y="3985952"/>
            <a:ext cx="9672" cy="840814"/>
          </a:xfrm>
          <a:prstGeom prst="straightConnector1">
            <a:avLst/>
          </a:prstGeom>
          <a:ln w="38100">
            <a:solidFill>
              <a:srgbClr val="1557AE"/>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1AD03997-ADC1-48DA-8A8D-75B5E513D7C5}"/>
              </a:ext>
            </a:extLst>
          </p:cNvPr>
          <p:cNvSpPr/>
          <p:nvPr/>
        </p:nvSpPr>
        <p:spPr>
          <a:xfrm>
            <a:off x="321092" y="4804756"/>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
        <p:nvSpPr>
          <p:cNvPr id="21" name="矩形: 圆角 20">
            <a:extLst>
              <a:ext uri="{FF2B5EF4-FFF2-40B4-BE49-F238E27FC236}">
                <a16:creationId xmlns:a16="http://schemas.microsoft.com/office/drawing/2014/main" id="{00662F31-F01C-4CDB-99F4-4A5F7FA0694A}"/>
              </a:ext>
            </a:extLst>
          </p:cNvPr>
          <p:cNvSpPr/>
          <p:nvPr/>
        </p:nvSpPr>
        <p:spPr>
          <a:xfrm>
            <a:off x="2765997" y="4828451"/>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
        <p:nvSpPr>
          <p:cNvPr id="30" name="矩形: 圆角 29">
            <a:extLst>
              <a:ext uri="{FF2B5EF4-FFF2-40B4-BE49-F238E27FC236}">
                <a16:creationId xmlns:a16="http://schemas.microsoft.com/office/drawing/2014/main" id="{5B778B6E-4C31-442A-B981-70074D922774}"/>
              </a:ext>
            </a:extLst>
          </p:cNvPr>
          <p:cNvSpPr/>
          <p:nvPr/>
        </p:nvSpPr>
        <p:spPr>
          <a:xfrm>
            <a:off x="5428834" y="4826766"/>
            <a:ext cx="1849133" cy="460299"/>
          </a:xfrm>
          <a:prstGeom prst="roundRect">
            <a:avLst>
              <a:gd name="adj" fmla="val 13643"/>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lt"/>
                <a:ea typeface="楷体" panose="02010609060101010101" pitchFamily="49" charset="-122"/>
              </a:rPr>
              <a:t>JVM</a:t>
            </a:r>
            <a:endParaRPr lang="zh-CN" altLang="en-US" sz="2400" b="1" dirty="0">
              <a:solidFill>
                <a:schemeClr val="tx1"/>
              </a:solidFill>
              <a:latin typeface="+mj-lt"/>
              <a:ea typeface="楷体" panose="02010609060101010101" pitchFamily="49" charset="-122"/>
            </a:endParaRPr>
          </a:p>
        </p:txBody>
      </p:sp>
    </p:spTree>
    <p:extLst>
      <p:ext uri="{BB962C8B-B14F-4D97-AF65-F5344CB8AC3E}">
        <p14:creationId xmlns:p14="http://schemas.microsoft.com/office/powerpoint/2010/main" val="174814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411632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鲁棒</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健壮</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(Robust)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和安全</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(Secure)</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取消了指针的不安全性，增强了程序的健壮性</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内存管理简单，“</a:t>
            </a:r>
            <a:r>
              <a:rPr lang="en-US" altLang="zh-CN" sz="2400" b="1" dirty="0">
                <a:latin typeface="+mj-lt"/>
                <a:ea typeface="楷体" panose="02010609060101010101" pitchFamily="49" charset="-122"/>
                <a:cs typeface="黑体" panose="02010609060101010101" pitchFamily="49" charset="-122"/>
                <a:sym typeface="+mn-ea"/>
              </a:rPr>
              <a:t>new”</a:t>
            </a:r>
            <a:r>
              <a:rPr lang="zh-CN" altLang="en-US" sz="2400" b="1" dirty="0">
                <a:latin typeface="+mj-lt"/>
                <a:ea typeface="楷体" panose="02010609060101010101" pitchFamily="49" charset="-122"/>
                <a:cs typeface="黑体" panose="02010609060101010101" pitchFamily="49" charset="-122"/>
                <a:sym typeface="+mn-ea"/>
              </a:rPr>
              <a:t>构造对象，对象释放</a:t>
            </a:r>
            <a:r>
              <a:rPr lang="en-US" altLang="zh-CN" sz="2400" b="1" dirty="0">
                <a:latin typeface="+mj-lt"/>
                <a:ea typeface="楷体" panose="02010609060101010101" pitchFamily="49" charset="-122"/>
                <a:cs typeface="黑体" panose="02010609060101010101" pitchFamily="49" charset="-122"/>
                <a:sym typeface="+mn-ea"/>
              </a:rPr>
              <a:t>(automatic garbage collection)</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可靠的语言</a:t>
            </a:r>
            <a:r>
              <a:rPr lang="en-US" altLang="zh-CN" sz="2400" b="1" dirty="0">
                <a:latin typeface="+mj-lt"/>
                <a:ea typeface="楷体" panose="02010609060101010101" pitchFamily="49" charset="-122"/>
                <a:cs typeface="黑体" panose="02010609060101010101" pitchFamily="49" charset="-122"/>
                <a:sym typeface="+mn-ea"/>
              </a:rPr>
              <a:t>: compile-time checking</a:t>
            </a:r>
            <a:r>
              <a:rPr lang="zh-CN" altLang="en-US" sz="2400" b="1" dirty="0">
                <a:latin typeface="+mj-lt"/>
                <a:ea typeface="楷体" panose="02010609060101010101" pitchFamily="49" charset="-122"/>
                <a:cs typeface="黑体" panose="02010609060101010101" pitchFamily="49" charset="-122"/>
                <a:sym typeface="+mn-ea"/>
              </a:rPr>
              <a:t>和</a:t>
            </a:r>
            <a:r>
              <a:rPr lang="en-US" altLang="zh-CN" sz="2400" b="1" dirty="0">
                <a:latin typeface="+mj-lt"/>
                <a:ea typeface="楷体" panose="02010609060101010101" pitchFamily="49" charset="-122"/>
                <a:cs typeface="黑体" panose="02010609060101010101" pitchFamily="49" charset="-122"/>
                <a:sym typeface="+mn-ea"/>
              </a:rPr>
              <a:t>run-time checking</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网络环境的应用不会产生恶意行为，为</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程序构造沙盒</a:t>
            </a:r>
            <a:r>
              <a:rPr lang="en-US" altLang="zh-CN" sz="2400" b="1" dirty="0">
                <a:latin typeface="+mj-lt"/>
                <a:ea typeface="楷体" panose="02010609060101010101" pitchFamily="49" charset="-122"/>
                <a:cs typeface="黑体" panose="02010609060101010101" pitchFamily="49" charset="-122"/>
                <a:sym typeface="+mn-ea"/>
              </a:rPr>
              <a:t>(Sandbox</a:t>
            </a:r>
            <a:r>
              <a:rPr lang="zh-CN" altLang="en-US" sz="2400" b="1" dirty="0">
                <a:latin typeface="+mj-lt"/>
                <a:ea typeface="楷体" panose="02010609060101010101" pitchFamily="49" charset="-122"/>
                <a:cs typeface="黑体" panose="02010609060101010101" pitchFamily="49" charset="-122"/>
                <a:sym typeface="+mn-ea"/>
              </a:rPr>
              <a:t>，具有安全策略的限制</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，提高了安全性</a:t>
            </a:r>
          </a:p>
          <a:p>
            <a:pPr lvl="2">
              <a:lnSpc>
                <a:spcPct val="120000"/>
              </a:lnSpc>
            </a:pPr>
            <a:endParaRPr lang="zh-CN" altLang="en-US"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702077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544591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多线程</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(Multithreaded)</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例</a:t>
            </a:r>
            <a:r>
              <a:rPr lang="en-US" altLang="zh-CN" sz="2400" b="1" dirty="0">
                <a:latin typeface="+mj-lt"/>
                <a:ea typeface="楷体" panose="02010609060101010101" pitchFamily="49" charset="-122"/>
                <a:cs typeface="黑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浏览器应用中，播听音乐</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拖动页面</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后台下载页面</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线程类</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java.lang.Thread</a:t>
            </a:r>
            <a:r>
              <a:rPr lang="en-US" altLang="zh-CN" sz="2400" b="1" dirty="0">
                <a:latin typeface="+mj-lt"/>
                <a:ea typeface="楷体" panose="02010609060101010101" pitchFamily="49" charset="-122"/>
                <a:cs typeface="黑体" panose="02010609060101010101" pitchFamily="49" charset="-122"/>
                <a:sym typeface="+mn-ea"/>
              </a:rPr>
              <a:t>/Runnable/</a:t>
            </a:r>
            <a:r>
              <a:rPr lang="en-US" altLang="zh-CN" sz="2400" b="1" dirty="0" err="1">
                <a:latin typeface="+mj-lt"/>
                <a:ea typeface="楷体" panose="02010609060101010101" pitchFamily="49" charset="-122"/>
                <a:cs typeface="黑体" panose="02010609060101010101" pitchFamily="49" charset="-122"/>
                <a:sym typeface="+mn-ea"/>
              </a:rPr>
              <a:t>ThreadGroup</a:t>
            </a:r>
            <a:r>
              <a:rPr lang="zh-CN" altLang="en-US" sz="2400" b="1" dirty="0">
                <a:latin typeface="+mj-lt"/>
                <a:ea typeface="楷体" panose="02010609060101010101" pitchFamily="49" charset="-122"/>
                <a:cs typeface="黑体" panose="02010609060101010101" pitchFamily="49" charset="-122"/>
                <a:sym typeface="+mn-ea"/>
              </a:rPr>
              <a:t>等</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原语支持</a:t>
            </a:r>
            <a:r>
              <a:rPr lang="en-US" altLang="zh-CN" sz="2400" b="1" dirty="0">
                <a:latin typeface="+mj-lt"/>
                <a:ea typeface="楷体" panose="02010609060101010101" pitchFamily="49" charset="-122"/>
                <a:cs typeface="黑体" panose="02010609060101010101" pitchFamily="49" charset="-122"/>
                <a:sym typeface="+mn-ea"/>
              </a:rPr>
              <a:t>: synchronized</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wait()</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notify()</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分布式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(Distributed)</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将一个程序拆分成很多部分并存储在不同的设备上；</a:t>
            </a:r>
            <a:endParaRPr lang="en-US" altLang="zh-CN" sz="2400" b="1" dirty="0">
              <a:latin typeface="+mj-lt"/>
              <a:ea typeface="楷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支持网络应用</a:t>
            </a:r>
            <a:r>
              <a:rPr lang="en-US" altLang="zh-CN" sz="2400" b="1" dirty="0">
                <a:latin typeface="+mj-lt"/>
                <a:ea typeface="楷体" panose="02010609060101010101" pitchFamily="49" charset="-122"/>
                <a:sym typeface="+mn-ea"/>
              </a:rPr>
              <a:t>, java.net.*</a:t>
            </a:r>
          </a:p>
          <a:p>
            <a:pPr marL="1714500" lvl="3" indent="-342900">
              <a:lnSpc>
                <a:spcPct val="120000"/>
              </a:lnSpc>
              <a:buFont typeface="Wingdings" panose="05000000000000000000" pitchFamily="2" charset="2"/>
              <a:buChar char="ü"/>
            </a:pPr>
            <a:r>
              <a:rPr lang="en-US" altLang="zh-CN" sz="2400" b="1" dirty="0">
                <a:latin typeface="+mj-lt"/>
                <a:ea typeface="楷体" panose="02010609060101010101" pitchFamily="49" charset="-122"/>
                <a:sym typeface="+mn-ea"/>
              </a:rPr>
              <a:t>URL</a:t>
            </a:r>
            <a:r>
              <a:rPr lang="zh-CN" altLang="en-US" sz="2400" b="1" dirty="0">
                <a:latin typeface="+mj-lt"/>
                <a:ea typeface="楷体" panose="02010609060101010101" pitchFamily="49" charset="-122"/>
                <a:sym typeface="+mn-ea"/>
              </a:rPr>
              <a:t>类</a:t>
            </a:r>
          </a:p>
          <a:p>
            <a:pPr marL="1714500" lvl="3" indent="-342900">
              <a:lnSpc>
                <a:spcPct val="120000"/>
              </a:lnSpc>
              <a:buFont typeface="Wingdings" panose="05000000000000000000" pitchFamily="2" charset="2"/>
              <a:buChar char="ü"/>
            </a:pPr>
            <a:r>
              <a:rPr lang="en-US" altLang="zh-CN" sz="2400" b="1" dirty="0">
                <a:latin typeface="+mj-lt"/>
                <a:ea typeface="楷体" panose="02010609060101010101" pitchFamily="49" charset="-122"/>
                <a:sym typeface="+mn-ea"/>
              </a:rPr>
              <a:t>Socket</a:t>
            </a:r>
            <a:r>
              <a:rPr lang="zh-CN" altLang="en-US" sz="2400" b="1" dirty="0">
                <a:latin typeface="+mj-lt"/>
                <a:ea typeface="楷体" panose="02010609060101010101" pitchFamily="49" charset="-122"/>
                <a:sym typeface="+mn-ea"/>
              </a:rPr>
              <a:t>类、</a:t>
            </a:r>
            <a:r>
              <a:rPr lang="en-US" altLang="zh-CN" sz="2400" b="1" dirty="0" err="1">
                <a:latin typeface="+mj-lt"/>
                <a:ea typeface="楷体" panose="02010609060101010101" pitchFamily="49" charset="-122"/>
                <a:sym typeface="+mn-ea"/>
              </a:rPr>
              <a:t>ServerSocket</a:t>
            </a:r>
            <a:r>
              <a:rPr lang="zh-CN" altLang="en-US" sz="2400" b="1" dirty="0">
                <a:latin typeface="+mj-lt"/>
                <a:ea typeface="楷体" panose="02010609060101010101" pitchFamily="49" charset="-122"/>
                <a:sym typeface="+mn-ea"/>
              </a:rPr>
              <a:t>类</a:t>
            </a:r>
          </a:p>
          <a:p>
            <a:pPr marL="1714500" lvl="3" indent="-342900">
              <a:lnSpc>
                <a:spcPct val="120000"/>
              </a:lnSpc>
              <a:buFont typeface="Wingdings" panose="05000000000000000000" pitchFamily="2" charset="2"/>
              <a:buChar char="ü"/>
            </a:pPr>
            <a:r>
              <a:rPr lang="en-US" altLang="zh-CN" sz="2400" b="1" dirty="0" err="1">
                <a:latin typeface="+mj-lt"/>
                <a:ea typeface="楷体" panose="02010609060101010101" pitchFamily="49" charset="-122"/>
                <a:sym typeface="+mn-ea"/>
              </a:rPr>
              <a:t>DatagramSocket</a:t>
            </a:r>
            <a:r>
              <a:rPr lang="zh-CN" altLang="en-US" sz="2400" b="1" dirty="0">
                <a:latin typeface="+mj-lt"/>
                <a:ea typeface="楷体" panose="02010609060101010101" pitchFamily="49" charset="-122"/>
                <a:sym typeface="+mn-ea"/>
              </a:rPr>
              <a:t>类、</a:t>
            </a:r>
            <a:r>
              <a:rPr lang="en-US" altLang="zh-CN" sz="2400" b="1" dirty="0" err="1">
                <a:latin typeface="+mj-lt"/>
                <a:ea typeface="楷体" panose="02010609060101010101" pitchFamily="49" charset="-122"/>
                <a:sym typeface="+mn-ea"/>
              </a:rPr>
              <a:t>DatagramPacket</a:t>
            </a:r>
            <a:r>
              <a:rPr lang="zh-CN" altLang="en-US" sz="2400" b="1" dirty="0">
                <a:latin typeface="+mj-lt"/>
                <a:ea typeface="楷体" panose="02010609060101010101" pitchFamily="49" charset="-122"/>
                <a:sym typeface="+mn-ea"/>
              </a:rPr>
              <a:t>类</a:t>
            </a:r>
          </a:p>
          <a:p>
            <a:pPr lvl="2">
              <a:lnSpc>
                <a:spcPct val="120000"/>
              </a:lnSpc>
            </a:pPr>
            <a:endParaRPr lang="zh-CN" altLang="en-US"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143752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455579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编程语言的特点</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高性能</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(High performance)</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解释性的语言，没有</a:t>
            </a:r>
            <a:r>
              <a:rPr lang="en-US" altLang="zh-CN" sz="2400" b="1" dirty="0">
                <a:latin typeface="+mj-lt"/>
                <a:ea typeface="楷体" panose="02010609060101010101" pitchFamily="49" charset="-122"/>
                <a:cs typeface="黑体" panose="02010609060101010101" pitchFamily="49" charset="-122"/>
                <a:sym typeface="+mn-ea"/>
              </a:rPr>
              <a:t>C</a:t>
            </a:r>
            <a:r>
              <a:rPr lang="zh-CN" altLang="en-US" sz="2400" b="1" dirty="0">
                <a:latin typeface="+mj-lt"/>
                <a:ea typeface="楷体" panose="02010609060101010101" pitchFamily="49" charset="-122"/>
                <a:cs typeface="黑体" panose="02010609060101010101" pitchFamily="49" charset="-122"/>
                <a:sym typeface="+mn-ea"/>
              </a:rPr>
              <a:t>语言快</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Just-In-Time” JIT</a:t>
            </a:r>
            <a:r>
              <a:rPr lang="zh-CN" altLang="en-US" sz="2400" b="1" dirty="0">
                <a:latin typeface="+mj-lt"/>
                <a:ea typeface="楷体" panose="02010609060101010101" pitchFamily="49" charset="-122"/>
                <a:cs typeface="黑体" panose="02010609060101010101" pitchFamily="49" charset="-122"/>
                <a:sym typeface="+mn-ea"/>
              </a:rPr>
              <a:t>编译器，在运行时将</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字节码转变为机器码</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 </a:t>
            </a:r>
            <a:r>
              <a:rPr lang="en-US" altLang="zh-CN" sz="2400" b="1" dirty="0" err="1">
                <a:latin typeface="+mj-lt"/>
                <a:ea typeface="楷体" panose="02010609060101010101" pitchFamily="49" charset="-122"/>
                <a:cs typeface="黑体" panose="02010609060101010101" pitchFamily="49" charset="-122"/>
                <a:sym typeface="+mn-ea"/>
              </a:rPr>
              <a:t>HotSpot</a:t>
            </a:r>
            <a:r>
              <a:rPr lang="en-US" altLang="zh-CN" sz="2400" b="1" dirty="0">
                <a:latin typeface="+mj-lt"/>
                <a:ea typeface="楷体" panose="02010609060101010101" pitchFamily="49" charset="-122"/>
                <a:cs typeface="黑体" panose="02010609060101010101" pitchFamily="49" charset="-122"/>
                <a:sym typeface="+mn-ea"/>
              </a:rPr>
              <a:t> Compilers</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动态</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(Dynamic)</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语言在执行的链接</a:t>
            </a:r>
            <a:r>
              <a:rPr lang="en-US" altLang="zh-CN" sz="2400" b="1" dirty="0">
                <a:latin typeface="+mj-lt"/>
                <a:ea typeface="楷体" panose="02010609060101010101" pitchFamily="49" charset="-122"/>
                <a:cs typeface="黑体" panose="02010609060101010101" pitchFamily="49" charset="-122"/>
                <a:sym typeface="+mn-ea"/>
              </a:rPr>
              <a:t>(link)</a:t>
            </a:r>
            <a:r>
              <a:rPr lang="zh-CN" altLang="en-US" sz="2400" b="1" dirty="0">
                <a:latin typeface="+mj-lt"/>
                <a:ea typeface="楷体" panose="02010609060101010101" pitchFamily="49" charset="-122"/>
                <a:cs typeface="黑体" panose="02010609060101010101" pitchFamily="49" charset="-122"/>
                <a:sym typeface="+mn-ea"/>
              </a:rPr>
              <a:t>阶段是动态的</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class</a:t>
            </a:r>
            <a:r>
              <a:rPr lang="zh-CN" altLang="en-US" sz="2400" b="1" dirty="0">
                <a:latin typeface="+mj-lt"/>
                <a:ea typeface="楷体" panose="02010609060101010101" pitchFamily="49" charset="-122"/>
                <a:cs typeface="黑体" panose="02010609060101010101" pitchFamily="49" charset="-122"/>
                <a:sym typeface="+mn-ea"/>
              </a:rPr>
              <a:t>类仅在需要时被链接</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被链接的代码模块可以有不同的来源，从本地或从网络</a:t>
            </a:r>
          </a:p>
        </p:txBody>
      </p:sp>
    </p:spTree>
    <p:extLst>
      <p:ext uri="{BB962C8B-B14F-4D97-AF65-F5344CB8AC3E}">
        <p14:creationId xmlns:p14="http://schemas.microsoft.com/office/powerpoint/2010/main" val="1921446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596297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平台</a:t>
            </a:r>
            <a:r>
              <a:rPr lang="en-US" altLang="zh-CN" sz="2800" b="1" dirty="0">
                <a:solidFill>
                  <a:srgbClr val="1557AE"/>
                </a:solidFill>
                <a:cs typeface="黑体" panose="02010609060101010101" pitchFamily="49" charset="-122"/>
                <a:sym typeface="+mn-ea"/>
              </a:rPr>
              <a:t>(Platform)</a:t>
            </a:r>
          </a:p>
          <a:p>
            <a:pPr marL="800100" lvl="1"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程序运行的硬件和软件环境</a:t>
            </a:r>
          </a:p>
          <a:p>
            <a:pPr marL="800100" lvl="1"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操作系统平台－</a:t>
            </a:r>
            <a:r>
              <a:rPr lang="en-US" altLang="zh-CN" sz="2400" b="1" dirty="0">
                <a:latin typeface="+mj-lt"/>
                <a:ea typeface="楷体" panose="02010609060101010101" pitchFamily="49" charset="-122"/>
                <a:cs typeface="黑体" panose="02010609060101010101" pitchFamily="49" charset="-122"/>
                <a:sym typeface="+mn-ea"/>
              </a:rPr>
              <a:t>Windows </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Linux</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MacOS</a:t>
            </a:r>
          </a:p>
          <a:p>
            <a:pPr marL="800100" lvl="1"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操作系统与硬件的结合</a:t>
            </a:r>
          </a:p>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运行平台</a:t>
            </a:r>
            <a:r>
              <a:rPr lang="en-US" altLang="zh-CN" sz="2800" b="1" dirty="0">
                <a:solidFill>
                  <a:srgbClr val="1557AE"/>
                </a:solidFill>
                <a:cs typeface="黑体" panose="02010609060101010101" pitchFamily="49" charset="-122"/>
                <a:sym typeface="+mn-ea"/>
              </a:rPr>
              <a:t>(Platform)</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虚拟机</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Virtual Machine, Java VM)</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解释器－</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开发工具或可运行</a:t>
            </a:r>
            <a:r>
              <a:rPr lang="en-US" altLang="zh-CN" sz="2400" b="1" dirty="0">
                <a:latin typeface="+mj-lt"/>
                <a:ea typeface="楷体" panose="02010609060101010101" pitchFamily="49" charset="-122"/>
                <a:cs typeface="黑体" panose="02010609060101010101" pitchFamily="49" charset="-122"/>
                <a:sym typeface="+mn-ea"/>
              </a:rPr>
              <a:t>applet</a:t>
            </a:r>
            <a:r>
              <a:rPr lang="zh-CN" altLang="en-US" sz="2400" b="1" dirty="0">
                <a:latin typeface="+mj-lt"/>
                <a:ea typeface="楷体" panose="02010609060101010101" pitchFamily="49" charset="-122"/>
                <a:cs typeface="黑体" panose="02010609060101010101" pitchFamily="49" charset="-122"/>
                <a:sym typeface="+mn-ea"/>
              </a:rPr>
              <a:t>的</a:t>
            </a:r>
            <a:r>
              <a:rPr lang="en-US" altLang="zh-CN" sz="2400" b="1" dirty="0">
                <a:latin typeface="+mj-lt"/>
                <a:ea typeface="楷体" panose="02010609060101010101" pitchFamily="49" charset="-122"/>
                <a:cs typeface="黑体" panose="02010609060101010101" pitchFamily="49" charset="-122"/>
                <a:sym typeface="+mn-ea"/>
              </a:rPr>
              <a:t>Web</a:t>
            </a:r>
            <a:r>
              <a:rPr lang="zh-CN" altLang="en-US" sz="2400" b="1" dirty="0">
                <a:latin typeface="+mj-lt"/>
                <a:ea typeface="楷体" panose="02010609060101010101" pitchFamily="49" charset="-122"/>
                <a:cs typeface="黑体" panose="02010609060101010101" pitchFamily="49" charset="-122"/>
                <a:sym typeface="+mn-ea"/>
              </a:rPr>
              <a:t>浏览器 </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应用编程接口</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Application Programming Interface, Java API) </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sym typeface="+mn-ea"/>
              </a:rPr>
              <a:t>一组预定义的类、接口、方法和常量的集合，用于开发</a:t>
            </a:r>
            <a:r>
              <a:rPr lang="en-US" altLang="zh-CN" sz="2400" b="1" dirty="0">
                <a:latin typeface="+mj-lt"/>
                <a:ea typeface="楷体" panose="02010609060101010101" pitchFamily="49" charset="-122"/>
                <a:sym typeface="+mn-ea"/>
              </a:rPr>
              <a:t>Java</a:t>
            </a:r>
            <a:r>
              <a:rPr lang="zh-CN" altLang="en-US" sz="2400" b="1" dirty="0">
                <a:latin typeface="+mj-lt"/>
                <a:ea typeface="楷体" panose="02010609060101010101" pitchFamily="49" charset="-122"/>
                <a:sym typeface="+mn-ea"/>
              </a:rPr>
              <a:t>应用程序，包含</a:t>
            </a:r>
            <a:r>
              <a:rPr lang="en-US" altLang="zh-CN" sz="2400" b="1" dirty="0">
                <a:latin typeface="+mj-lt"/>
                <a:ea typeface="楷体" panose="02010609060101010101" pitchFamily="49" charset="-122"/>
                <a:sym typeface="+mn-ea"/>
              </a:rPr>
              <a:t>Java</a:t>
            </a:r>
            <a:r>
              <a:rPr lang="zh-CN" altLang="en-US" sz="2400" b="1" dirty="0">
                <a:latin typeface="+mj-lt"/>
                <a:ea typeface="楷体" panose="02010609060101010101" pitchFamily="49" charset="-122"/>
                <a:sym typeface="+mn-ea"/>
              </a:rPr>
              <a:t>标准库、网络编程</a:t>
            </a:r>
            <a:r>
              <a:rPr lang="en-US" altLang="zh-CN" sz="2400" b="1" dirty="0">
                <a:latin typeface="+mj-lt"/>
                <a:ea typeface="楷体" panose="02010609060101010101" pitchFamily="49" charset="-122"/>
                <a:sym typeface="+mn-ea"/>
              </a:rPr>
              <a:t>API</a:t>
            </a:r>
            <a:r>
              <a:rPr lang="zh-CN" altLang="en-US" sz="2400" b="1" dirty="0">
                <a:latin typeface="+mj-lt"/>
                <a:ea typeface="楷体" panose="02010609060101010101" pitchFamily="49" charset="-122"/>
                <a:sym typeface="+mn-ea"/>
              </a:rPr>
              <a:t>等。</a:t>
            </a:r>
          </a:p>
          <a:p>
            <a:pPr lvl="2">
              <a:lnSpc>
                <a:spcPct val="120000"/>
              </a:lnSpc>
            </a:pP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lvl="2">
              <a:lnSpc>
                <a:spcPct val="120000"/>
              </a:lnSpc>
            </a:pPr>
            <a:endParaRPr lang="zh-CN" altLang="en-US" sz="2400" b="1" dirty="0">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3589359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130" y="956557"/>
            <a:ext cx="9144000" cy="367312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运行平台</a:t>
            </a:r>
            <a:r>
              <a:rPr lang="en-US" altLang="zh-CN" sz="2800" b="1" dirty="0">
                <a:solidFill>
                  <a:srgbClr val="1557AE"/>
                </a:solidFill>
                <a:cs typeface="黑体" panose="02010609060101010101" pitchFamily="49" charset="-122"/>
                <a:sym typeface="+mn-ea"/>
              </a:rPr>
              <a:t>(Platform)</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J2SE Platform (Java 2 Standard Edition)</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 Runtime Environment (JRE) </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虚拟机、库函数、运行</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应用程序和</a:t>
            </a:r>
            <a:r>
              <a:rPr lang="en-US" altLang="zh-CN" sz="2400" b="1" dirty="0">
                <a:latin typeface="+mj-lt"/>
                <a:ea typeface="楷体" panose="02010609060101010101" pitchFamily="49" charset="-122"/>
                <a:cs typeface="黑体" panose="02010609060101010101" pitchFamily="49" charset="-122"/>
                <a:sym typeface="+mn-ea"/>
              </a:rPr>
              <a:t>Applet</a:t>
            </a:r>
            <a:r>
              <a:rPr lang="zh-CN" altLang="en-US" sz="2400" b="1" dirty="0">
                <a:latin typeface="+mj-lt"/>
                <a:ea typeface="楷体" panose="02010609060101010101" pitchFamily="49" charset="-122"/>
                <a:cs typeface="黑体" panose="02010609060101010101" pitchFamily="49" charset="-122"/>
                <a:sym typeface="+mn-ea"/>
              </a:rPr>
              <a:t>所必须文件</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 2 SDK (Development Kit)</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latin typeface="+mj-lt"/>
                <a:ea typeface="楷体" panose="02010609060101010101" pitchFamily="49" charset="-122"/>
                <a:cs typeface="黑体" panose="02010609060101010101" pitchFamily="49" charset="-122"/>
                <a:sym typeface="+mn-ea"/>
              </a:rPr>
              <a:t>JRE</a:t>
            </a:r>
            <a:r>
              <a:rPr lang="zh-CN" altLang="en-US" sz="2400" b="1" dirty="0">
                <a:latin typeface="+mj-lt"/>
                <a:ea typeface="楷体" panose="02010609060101010101" pitchFamily="49" charset="-122"/>
                <a:cs typeface="黑体" panose="02010609060101010101" pitchFamily="49" charset="-122"/>
                <a:sym typeface="+mn-ea"/>
              </a:rPr>
              <a:t>的超集，包含编译器和调试器等用于程序开发的文件</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虚拟机、</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应用编程接口和系统平台的关系</a:t>
            </a:r>
          </a:p>
          <a:p>
            <a:pPr lvl="2">
              <a:lnSpc>
                <a:spcPct val="120000"/>
              </a:lnSpc>
            </a:pPr>
            <a:endParaRPr lang="zh-CN" altLang="en-US" sz="2400" b="1" dirty="0">
              <a:latin typeface="+mj-lt"/>
              <a:ea typeface="楷体" panose="02010609060101010101" pitchFamily="49" charset="-122"/>
              <a:cs typeface="黑体" panose="02010609060101010101" pitchFamily="49" charset="-122"/>
              <a:sym typeface="+mn-ea"/>
            </a:endParaRPr>
          </a:p>
        </p:txBody>
      </p:sp>
      <p:pic>
        <p:nvPicPr>
          <p:cNvPr id="6" name="Picture 3" descr="g3">
            <a:extLst>
              <a:ext uri="{FF2B5EF4-FFF2-40B4-BE49-F238E27FC236}">
                <a16:creationId xmlns:a16="http://schemas.microsoft.com/office/drawing/2014/main" id="{BB08F5BB-963E-475C-BD36-B2AA3F93B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948" y="4192385"/>
            <a:ext cx="4820960" cy="194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44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588539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可以做什么？</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基本功能</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Objects, strings, threads, numbers, input and output, data structures, system properties, date and time</a:t>
            </a:r>
            <a:r>
              <a:rPr lang="zh-CN" altLang="en-US" sz="2400" b="1" dirty="0">
                <a:latin typeface="+mj-lt"/>
                <a:ea typeface="楷体" panose="02010609060101010101" pitchFamily="49" charset="-122"/>
                <a:cs typeface="黑体" panose="02010609060101010101" pitchFamily="49" charset="-122"/>
                <a:sym typeface="+mn-ea"/>
              </a:rPr>
              <a:t>等 </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Applets</a:t>
            </a:r>
            <a:r>
              <a:rPr lang="zh-CN" altLang="en-US" sz="2400" b="1" dirty="0">
                <a:solidFill>
                  <a:srgbClr val="1557AE"/>
                </a:solidFill>
                <a:latin typeface="+mj-lt"/>
                <a:ea typeface="楷体" panose="02010609060101010101" pitchFamily="49" charset="-122"/>
                <a:sym typeface="+mn-ea"/>
              </a:rPr>
              <a:t>应用（</a:t>
            </a:r>
            <a:r>
              <a:rPr lang="zh-CN" altLang="en-US" sz="2400" b="1" dirty="0">
                <a:solidFill>
                  <a:srgbClr val="C00000"/>
                </a:solidFill>
                <a:latin typeface="+mj-lt"/>
                <a:ea typeface="楷体" panose="02010609060101010101" pitchFamily="49" charset="-122"/>
                <a:sym typeface="+mn-ea"/>
              </a:rPr>
              <a:t>不再支持</a:t>
            </a:r>
            <a:r>
              <a:rPr lang="zh-CN" altLang="en-US" sz="2400" b="1" dirty="0">
                <a:solidFill>
                  <a:srgbClr val="1557AE"/>
                </a:solidFill>
                <a:latin typeface="+mj-lt"/>
                <a:ea typeface="楷体" panose="02010609060101010101" pitchFamily="49" charset="-122"/>
                <a:sym typeface="+mn-ea"/>
              </a:rPr>
              <a:t>）</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网络应用</a:t>
            </a:r>
            <a:r>
              <a:rPr lang="en-US" altLang="zh-CN" sz="2400" b="1" dirty="0">
                <a:solidFill>
                  <a:srgbClr val="1557AE"/>
                </a:solidFill>
                <a:latin typeface="+mj-lt"/>
                <a:ea typeface="楷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实现基于</a:t>
            </a:r>
            <a:r>
              <a:rPr lang="en-US" altLang="zh-CN" sz="2400" b="1" dirty="0">
                <a:latin typeface="+mj-lt"/>
                <a:ea typeface="楷体" panose="02010609060101010101" pitchFamily="49" charset="-122"/>
                <a:cs typeface="黑体" panose="02010609060101010101" pitchFamily="49" charset="-122"/>
                <a:sym typeface="+mn-ea"/>
              </a:rPr>
              <a:t>URL/TCP/UDP</a:t>
            </a:r>
            <a:r>
              <a:rPr lang="zh-CN" altLang="en-US" sz="2400" b="1" dirty="0">
                <a:latin typeface="+mj-lt"/>
                <a:ea typeface="楷体" panose="02010609060101010101" pitchFamily="49" charset="-122"/>
                <a:cs typeface="黑体" panose="02010609060101010101" pitchFamily="49" charset="-122"/>
                <a:sym typeface="+mn-ea"/>
              </a:rPr>
              <a:t>的网络应用</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国际化应用</a:t>
            </a:r>
            <a:r>
              <a:rPr lang="en-US" altLang="zh-CN" sz="2400" b="1" dirty="0">
                <a:solidFill>
                  <a:srgbClr val="1557AE"/>
                </a:solidFill>
                <a:latin typeface="+mj-lt"/>
                <a:ea typeface="楷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实现程序的本地化，并以适当的语言显示</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安全应用</a:t>
            </a:r>
            <a:r>
              <a:rPr lang="en-US" altLang="zh-CN" sz="2400" b="1" dirty="0">
                <a:solidFill>
                  <a:srgbClr val="1557AE"/>
                </a:solidFill>
                <a:latin typeface="+mj-lt"/>
                <a:ea typeface="楷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电子签名、公钥和私钥管理、访问控制和用户证书</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软件构件</a:t>
            </a:r>
            <a:r>
              <a:rPr lang="en-US" altLang="zh-CN" sz="2400" b="1" dirty="0">
                <a:solidFill>
                  <a:srgbClr val="1557AE"/>
                </a:solidFill>
                <a:latin typeface="+mj-lt"/>
                <a:ea typeface="楷体" panose="02010609060101010101" pitchFamily="49" charset="-122"/>
                <a:sym typeface="+mn-ea"/>
              </a:rPr>
              <a:t>: </a:t>
            </a:r>
            <a:r>
              <a:rPr lang="en-US" altLang="zh-CN" sz="2400" b="1" dirty="0">
                <a:latin typeface="+mj-lt"/>
                <a:ea typeface="楷体" panose="02010609060101010101" pitchFamily="49" charset="-122"/>
                <a:cs typeface="黑体" panose="02010609060101010101" pitchFamily="49" charset="-122"/>
                <a:sym typeface="+mn-ea"/>
              </a:rPr>
              <a:t>JavaBeans</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对象串行化</a:t>
            </a:r>
            <a:r>
              <a:rPr lang="en-US" altLang="zh-CN" sz="2400" b="1" dirty="0">
                <a:solidFill>
                  <a:srgbClr val="1557AE"/>
                </a:solidFill>
                <a:latin typeface="+mj-lt"/>
                <a:ea typeface="楷体" panose="02010609060101010101" pitchFamily="49" charset="-122"/>
                <a:sym typeface="+mn-ea"/>
              </a:rPr>
              <a:t>: </a:t>
            </a:r>
            <a:r>
              <a:rPr lang="zh-CN" altLang="en-US" sz="2400" b="1" dirty="0">
                <a:latin typeface="+mj-lt"/>
                <a:ea typeface="楷体" panose="02010609060101010101" pitchFamily="49" charset="-122"/>
                <a:cs typeface="黑体" panose="02010609060101010101" pitchFamily="49" charset="-122"/>
                <a:sym typeface="+mn-ea"/>
              </a:rPr>
              <a:t>实现远程方法执行</a:t>
            </a:r>
            <a:r>
              <a:rPr lang="en-US" altLang="zh-CN" sz="2400" b="1" dirty="0">
                <a:latin typeface="+mj-lt"/>
                <a:ea typeface="楷体" panose="02010609060101010101" pitchFamily="49" charset="-122"/>
                <a:cs typeface="黑体" panose="02010609060101010101" pitchFamily="49" charset="-122"/>
                <a:sym typeface="+mn-ea"/>
              </a:rPr>
              <a:t>(Remote Method </a:t>
            </a:r>
            <a:r>
              <a:rPr lang="en-US" altLang="zh-CN" sz="2400" b="1" dirty="0" err="1">
                <a:latin typeface="+mj-lt"/>
                <a:ea typeface="楷体" panose="02010609060101010101" pitchFamily="49" charset="-122"/>
                <a:cs typeface="黑体" panose="02010609060101010101" pitchFamily="49" charset="-122"/>
                <a:sym typeface="+mn-ea"/>
              </a:rPr>
              <a:t>Invocation,RMI</a:t>
            </a:r>
            <a:r>
              <a:rPr lang="en-US" altLang="zh-CN" sz="2400" b="1" dirty="0">
                <a:latin typeface="+mj-lt"/>
                <a:ea typeface="楷体" panose="02010609060101010101" pitchFamily="49" charset="-122"/>
                <a:cs typeface="黑体" panose="02010609060101010101" pitchFamily="49" charset="-122"/>
                <a:sym typeface="+mn-ea"/>
              </a:rPr>
              <a:t>)</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sym typeface="+mn-ea"/>
              </a:rPr>
              <a:t>Java</a:t>
            </a:r>
            <a:r>
              <a:rPr lang="zh-CN" altLang="en-US" sz="2400" b="1" dirty="0">
                <a:solidFill>
                  <a:srgbClr val="1557AE"/>
                </a:solidFill>
                <a:latin typeface="+mj-lt"/>
                <a:ea typeface="楷体" panose="02010609060101010101" pitchFamily="49" charset="-122"/>
                <a:sym typeface="+mn-ea"/>
              </a:rPr>
              <a:t>数据库连接</a:t>
            </a:r>
            <a:r>
              <a:rPr lang="en-US" altLang="zh-CN" sz="2400" b="1" dirty="0">
                <a:solidFill>
                  <a:srgbClr val="1557AE"/>
                </a:solidFill>
                <a:latin typeface="+mj-lt"/>
                <a:ea typeface="楷体" panose="02010609060101010101" pitchFamily="49" charset="-122"/>
                <a:sym typeface="+mn-ea"/>
              </a:rPr>
              <a:t>(Java Database Connectivity, JDBC): </a:t>
            </a:r>
            <a:r>
              <a:rPr lang="zh-CN" altLang="en-US" sz="2400" b="1" dirty="0">
                <a:latin typeface="+mj-lt"/>
                <a:ea typeface="楷体" panose="02010609060101010101" pitchFamily="49" charset="-122"/>
                <a:cs typeface="黑体" panose="02010609060101010101" pitchFamily="49" charset="-122"/>
                <a:sym typeface="+mn-ea"/>
              </a:rPr>
              <a:t>提供统一的方式访问关系型数据库</a:t>
            </a:r>
          </a:p>
        </p:txBody>
      </p:sp>
    </p:spTree>
    <p:extLst>
      <p:ext uri="{BB962C8B-B14F-4D97-AF65-F5344CB8AC3E}">
        <p14:creationId xmlns:p14="http://schemas.microsoft.com/office/powerpoint/2010/main" val="4078051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411632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为什么选择</a:t>
            </a:r>
            <a:r>
              <a:rPr lang="en-US" altLang="zh-CN" sz="2800" b="1" dirty="0">
                <a:solidFill>
                  <a:srgbClr val="1557AE"/>
                </a:solidFill>
                <a:cs typeface="黑体" panose="02010609060101010101" pitchFamily="49" charset="-122"/>
                <a:sym typeface="+mn-ea"/>
              </a:rPr>
              <a:t>Java?</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简单易学 </a:t>
            </a:r>
            <a:r>
              <a:rPr lang="en-US" altLang="zh-CN" sz="2400" b="1" dirty="0">
                <a:latin typeface="+mj-lt"/>
                <a:ea typeface="楷体" panose="02010609060101010101" pitchFamily="49" charset="-122"/>
                <a:cs typeface="黑体" panose="02010609060101010101" pitchFamily="49" charset="-122"/>
                <a:sym typeface="+mn-ea"/>
              </a:rPr>
              <a:t>(Get started quickly) </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写较少的代码 </a:t>
            </a:r>
            <a:r>
              <a:rPr lang="en-US" altLang="zh-CN" sz="2400" b="1" dirty="0">
                <a:latin typeface="+mj-lt"/>
                <a:ea typeface="楷体" panose="02010609060101010101" pitchFamily="49" charset="-122"/>
                <a:cs typeface="黑体" panose="02010609060101010101" pitchFamily="49" charset="-122"/>
                <a:sym typeface="+mn-ea"/>
              </a:rPr>
              <a:t>(Write less code)</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写更好的代码 </a:t>
            </a:r>
            <a:r>
              <a:rPr lang="en-US" altLang="zh-CN" sz="2400" b="1" dirty="0">
                <a:latin typeface="+mj-lt"/>
                <a:ea typeface="楷体" panose="02010609060101010101" pitchFamily="49" charset="-122"/>
                <a:cs typeface="黑体" panose="02010609060101010101" pitchFamily="49" charset="-122"/>
                <a:sym typeface="+mn-ea"/>
              </a:rPr>
              <a:t>(Write better code): garbage collection (</a:t>
            </a:r>
            <a:r>
              <a:rPr lang="zh-CN" altLang="en-US" sz="2400" b="1" dirty="0">
                <a:latin typeface="+mj-lt"/>
                <a:ea typeface="楷体" panose="02010609060101010101" pitchFamily="49" charset="-122"/>
                <a:cs typeface="黑体" panose="02010609060101010101" pitchFamily="49" charset="-122"/>
                <a:sym typeface="+mn-ea"/>
              </a:rPr>
              <a:t>防止内存泄漏</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，面向对象、</a:t>
            </a:r>
            <a:r>
              <a:rPr lang="en-US" altLang="zh-CN" sz="2400" b="1" dirty="0">
                <a:latin typeface="+mj-lt"/>
                <a:ea typeface="楷体" panose="02010609060101010101" pitchFamily="49" charset="-122"/>
                <a:cs typeface="黑体" panose="02010609060101010101" pitchFamily="49" charset="-122"/>
                <a:sym typeface="+mn-ea"/>
              </a:rPr>
              <a:t>JavaBeans</a:t>
            </a:r>
            <a:r>
              <a:rPr lang="zh-CN" altLang="en-US" sz="2400" b="1" dirty="0">
                <a:latin typeface="+mj-lt"/>
                <a:ea typeface="楷体" panose="02010609060101010101" pitchFamily="49" charset="-122"/>
                <a:cs typeface="黑体" panose="02010609060101010101" pitchFamily="49" charset="-122"/>
                <a:sym typeface="+mn-ea"/>
              </a:rPr>
              <a:t>构件机制、其他</a:t>
            </a:r>
            <a:r>
              <a:rPr lang="en-US" altLang="zh-CN" sz="2400" b="1" dirty="0">
                <a:latin typeface="+mj-lt"/>
                <a:ea typeface="楷体" panose="02010609060101010101" pitchFamily="49" charset="-122"/>
                <a:cs typeface="黑体" panose="02010609060101010101" pitchFamily="49" charset="-122"/>
                <a:sym typeface="+mn-ea"/>
              </a:rPr>
              <a:t>API</a:t>
            </a:r>
            <a:r>
              <a:rPr lang="zh-CN" altLang="en-US" sz="2400" b="1" dirty="0">
                <a:latin typeface="+mj-lt"/>
                <a:ea typeface="楷体" panose="02010609060101010101" pitchFamily="49" charset="-122"/>
                <a:cs typeface="黑体" panose="02010609060101010101" pitchFamily="49" charset="-122"/>
                <a:sym typeface="+mn-ea"/>
              </a:rPr>
              <a:t>复用代码，减少</a:t>
            </a:r>
            <a:r>
              <a:rPr lang="en-US" altLang="zh-CN" sz="2400" b="1" dirty="0">
                <a:latin typeface="+mj-lt"/>
                <a:ea typeface="楷体" panose="02010609060101010101" pitchFamily="49" charset="-122"/>
                <a:cs typeface="黑体" panose="02010609060101010101" pitchFamily="49" charset="-122"/>
                <a:sym typeface="+mn-ea"/>
              </a:rPr>
              <a:t>bugs</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开发程序更快 </a:t>
            </a:r>
            <a:r>
              <a:rPr lang="en-US" altLang="zh-CN" sz="2400" b="1" dirty="0">
                <a:latin typeface="+mj-lt"/>
                <a:ea typeface="楷体" panose="02010609060101010101" pitchFamily="49" charset="-122"/>
                <a:cs typeface="黑体" panose="02010609060101010101" pitchFamily="49" charset="-122"/>
                <a:sym typeface="+mn-ea"/>
              </a:rPr>
              <a:t>(Develop programs more quickly) </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避免平台依赖性 </a:t>
            </a:r>
            <a:r>
              <a:rPr lang="en-US" altLang="zh-CN" sz="2400" b="1" dirty="0">
                <a:latin typeface="+mj-lt"/>
                <a:ea typeface="楷体" panose="02010609060101010101" pitchFamily="49" charset="-122"/>
                <a:cs typeface="黑体" panose="02010609060101010101" pitchFamily="49" charset="-122"/>
                <a:sym typeface="+mn-ea"/>
              </a:rPr>
              <a:t>(Avoid platform dependencies with 100% Pure Java)</a:t>
            </a:r>
          </a:p>
        </p:txBody>
      </p:sp>
    </p:spTree>
    <p:extLst>
      <p:ext uri="{BB962C8B-B14F-4D97-AF65-F5344CB8AC3E}">
        <p14:creationId xmlns:p14="http://schemas.microsoft.com/office/powerpoint/2010/main" val="2764495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2</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4833631"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概述：什么是</a:t>
            </a:r>
            <a:r>
              <a:rPr lang="en-US" altLang="zh-CN" sz="3500" b="1" dirty="0">
                <a:solidFill>
                  <a:srgbClr val="1557AE"/>
                </a:solidFill>
                <a:latin typeface="微软雅黑" panose="020B0503020204020204" pitchFamily="34" charset="-122"/>
                <a:ea typeface="微软雅黑" panose="020B0503020204020204" pitchFamily="34" charset="-122"/>
              </a:rPr>
              <a:t>Java</a:t>
            </a:r>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783006"/>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为什么选择</a:t>
            </a:r>
            <a:r>
              <a:rPr lang="en-US" altLang="zh-CN" sz="2800" b="1" dirty="0">
                <a:solidFill>
                  <a:srgbClr val="1557AE"/>
                </a:solidFill>
                <a:cs typeface="黑体" panose="02010609060101010101" pitchFamily="49" charset="-122"/>
                <a:sym typeface="+mn-ea"/>
              </a:rPr>
              <a:t>Java?</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编写一次，随处运行 </a:t>
            </a:r>
            <a:r>
              <a:rPr lang="en-US" altLang="zh-CN" sz="2400" b="1" dirty="0">
                <a:latin typeface="+mj-lt"/>
                <a:ea typeface="楷体" panose="02010609060101010101" pitchFamily="49" charset="-122"/>
                <a:cs typeface="黑体" panose="02010609060101010101" pitchFamily="49" charset="-122"/>
                <a:sym typeface="+mn-ea"/>
              </a:rPr>
              <a:t>(Write once, run anywhere) machine-independent bytecodes</a:t>
            </a:r>
          </a:p>
          <a:p>
            <a:pPr marL="800100" lvl="1" indent="-342900">
              <a:lnSpc>
                <a:spcPct val="120000"/>
              </a:lnSpc>
              <a:buFont typeface="Wingdings" panose="05000000000000000000" pitchFamily="2" charset="2"/>
              <a:buChar char="p"/>
            </a:pPr>
            <a:r>
              <a:rPr lang="zh-CN" altLang="en-US" sz="2400" b="1" dirty="0">
                <a:latin typeface="+mj-lt"/>
                <a:ea typeface="楷体" panose="02010609060101010101" pitchFamily="49" charset="-122"/>
                <a:cs typeface="黑体" panose="02010609060101010101" pitchFamily="49" charset="-122"/>
                <a:sym typeface="+mn-ea"/>
              </a:rPr>
              <a:t>发布软件更容易 </a:t>
            </a:r>
            <a:r>
              <a:rPr lang="en-US" altLang="zh-CN" sz="2400" b="1" dirty="0">
                <a:latin typeface="+mj-lt"/>
                <a:ea typeface="楷体" panose="02010609060101010101" pitchFamily="49" charset="-122"/>
                <a:cs typeface="黑体" panose="02010609060101010101" pitchFamily="49" charset="-122"/>
                <a:sym typeface="+mn-ea"/>
              </a:rPr>
              <a:t>(Distribute software more easily): </a:t>
            </a:r>
            <a:r>
              <a:rPr lang="zh-CN" altLang="en-US" sz="2400" b="1" dirty="0">
                <a:latin typeface="+mj-lt"/>
                <a:ea typeface="楷体" panose="02010609060101010101" pitchFamily="49" charset="-122"/>
                <a:cs typeface="黑体" panose="02010609060101010101" pitchFamily="49" charset="-122"/>
                <a:sym typeface="+mn-ea"/>
              </a:rPr>
              <a:t>指对软件的更新，利用动态加载功能，一处改动，自动更新，不用重新编译整个程序</a:t>
            </a:r>
          </a:p>
        </p:txBody>
      </p:sp>
    </p:spTree>
    <p:extLst>
      <p:ext uri="{BB962C8B-B14F-4D97-AF65-F5344CB8AC3E}">
        <p14:creationId xmlns:p14="http://schemas.microsoft.com/office/powerpoint/2010/main" val="2213366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1980029" cy="630942"/>
          </a:xfrm>
          <a:prstGeom prst="rect">
            <a:avLst/>
          </a:prstGeom>
          <a:noFill/>
        </p:spPr>
        <p:txBody>
          <a:bodyPr wrap="none" rtlCol="0">
            <a:spAutoFit/>
          </a:bodyPr>
          <a:lstStyle/>
          <a:p>
            <a:r>
              <a:rPr lang="zh-CN" altLang="en-US" sz="3500" b="1" dirty="0">
                <a:solidFill>
                  <a:srgbClr val="1557AE"/>
                </a:solidFill>
                <a:latin typeface="微软雅黑" panose="020B0503020204020204" pitchFamily="34" charset="-122"/>
                <a:ea typeface="微软雅黑" panose="020B0503020204020204" pitchFamily="34" charset="-122"/>
              </a:rPr>
              <a:t>课程介绍</a:t>
            </a:r>
          </a:p>
        </p:txBody>
      </p:sp>
      <p:sp>
        <p:nvSpPr>
          <p:cNvPr id="7" name="文本框 6"/>
          <p:cNvSpPr txBox="1"/>
          <p:nvPr/>
        </p:nvSpPr>
        <p:spPr>
          <a:xfrm>
            <a:off x="400050" y="1143635"/>
            <a:ext cx="8338820" cy="4717382"/>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课程主要内容</a:t>
            </a:r>
          </a:p>
          <a:p>
            <a:pPr marL="800100" lvl="1" indent="-342900">
              <a:lnSpc>
                <a:spcPct val="125000"/>
              </a:lnSpc>
              <a:buFont typeface="Wingdings" panose="05000000000000000000" charset="0"/>
              <a:buChar char="p"/>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语言特征</a:t>
            </a:r>
          </a:p>
          <a:p>
            <a:pPr marL="800100" lvl="1" indent="-342900">
              <a:lnSpc>
                <a:spcPct val="125000"/>
              </a:lnSpc>
              <a:buFont typeface="Wingdings" panose="05000000000000000000" charset="0"/>
              <a:buChar char="p"/>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语言语法基础</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面向对象的特征</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图形用户界面设计</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异常</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多线程</a:t>
            </a:r>
          </a:p>
          <a:p>
            <a:pPr marL="800100" lvl="1" indent="-342900">
              <a:lnSpc>
                <a:spcPct val="125000"/>
              </a:lnSpc>
              <a:buFont typeface="Wingdings" panose="05000000000000000000" charset="0"/>
              <a:buChar char="p"/>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输入</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输出</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网络编程</a:t>
            </a:r>
          </a:p>
          <a:p>
            <a:pPr marL="800100" lvl="1" indent="-342900">
              <a:lnSpc>
                <a:spcPct val="125000"/>
              </a:lnSpc>
              <a:buFont typeface="Wingdings" panose="05000000000000000000" charset="0"/>
              <a:buChar char="p"/>
            </a:pPr>
            <a:r>
              <a:rPr lang="en-US" altLang="zh-CN" sz="2400" b="1" dirty="0">
                <a:latin typeface="+mj-lt"/>
                <a:ea typeface="楷体" panose="02010609060101010101" pitchFamily="49" charset="-122"/>
                <a:cs typeface="黑体" panose="02010609060101010101" pitchFamily="49" charset="-122"/>
                <a:sym typeface="+mn-ea"/>
              </a:rPr>
              <a:t>JSP</a:t>
            </a:r>
            <a:r>
              <a:rPr lang="zh-CN" altLang="en-US" sz="2400" b="1" dirty="0">
                <a:latin typeface="+mj-lt"/>
                <a:ea typeface="楷体" panose="02010609060101010101" pitchFamily="49" charset="-122"/>
                <a:cs typeface="黑体" panose="02010609060101010101" pitchFamily="49" charset="-122"/>
                <a:sym typeface="+mn-ea"/>
              </a:rPr>
              <a:t>编程</a:t>
            </a:r>
          </a:p>
        </p:txBody>
      </p:sp>
    </p:spTree>
    <p:extLst>
      <p:ext uri="{BB962C8B-B14F-4D97-AF65-F5344CB8AC3E}">
        <p14:creationId xmlns:p14="http://schemas.microsoft.com/office/powerpoint/2010/main" val="3252913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p:cNvSpPr>
            <a:spLocks noChangeArrowheads="1"/>
          </p:cNvSpPr>
          <p:nvPr/>
        </p:nvSpPr>
        <p:spPr bwMode="auto">
          <a:xfrm>
            <a:off x="685556" y="297596"/>
            <a:ext cx="250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3600" b="1" dirty="0">
                <a:solidFill>
                  <a:srgbClr val="1557AE"/>
                </a:solidFill>
                <a:latin typeface="Tahoma" panose="020B0604030504040204" pitchFamily="34" charset="0"/>
                <a:cs typeface="Tahoma" panose="020B0604030504040204" pitchFamily="34" charset="0"/>
                <a:sym typeface="华文隶书" panose="02010800040101010101" pitchFamily="2" charset="-122"/>
              </a:rPr>
              <a:t>课程内容</a:t>
            </a:r>
            <a:endParaRPr lang="zh-CN" altLang="en-US" sz="3600" b="1" dirty="0">
              <a:solidFill>
                <a:srgbClr val="1557AE"/>
              </a:solidFill>
              <a:latin typeface="Tahoma" panose="020B0604030504040204" pitchFamily="34" charset="0"/>
              <a:cs typeface="Tahoma" panose="020B0604030504040204" pitchFamily="34" charset="0"/>
            </a:endParaRPr>
          </a:p>
        </p:txBody>
      </p:sp>
      <p:grpSp>
        <p:nvGrpSpPr>
          <p:cNvPr id="115" name="组合 114"/>
          <p:cNvGrpSpPr/>
          <p:nvPr/>
        </p:nvGrpSpPr>
        <p:grpSpPr>
          <a:xfrm>
            <a:off x="450753" y="1642436"/>
            <a:ext cx="3395626" cy="3395626"/>
            <a:chOff x="1033499" y="2087806"/>
            <a:chExt cx="2448000" cy="2448000"/>
          </a:xfrm>
        </p:grpSpPr>
        <p:sp>
          <p:nvSpPr>
            <p:cNvPr id="116" name="椭圆 115"/>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66" y="2168950"/>
            <a:ext cx="2322199" cy="2322199"/>
          </a:xfrm>
          <a:prstGeom prst="rect">
            <a:avLst/>
          </a:prstGeom>
        </p:spPr>
      </p:pic>
      <p:sp>
        <p:nvSpPr>
          <p:cNvPr id="25" name="椭圆 24"/>
          <p:cNvSpPr/>
          <p:nvPr/>
        </p:nvSpPr>
        <p:spPr>
          <a:xfrm>
            <a:off x="4283319" y="1466475"/>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27" name="椭圆 26"/>
          <p:cNvSpPr/>
          <p:nvPr/>
        </p:nvSpPr>
        <p:spPr>
          <a:xfrm>
            <a:off x="4284655" y="2336950"/>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4284655" y="1514764"/>
            <a:ext cx="537328"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31" name="矩形 30"/>
          <p:cNvSpPr/>
          <p:nvPr/>
        </p:nvSpPr>
        <p:spPr>
          <a:xfrm>
            <a:off x="4285991" y="2391506"/>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33" name="矩形 4"/>
          <p:cNvSpPr>
            <a:spLocks noChangeArrowheads="1"/>
          </p:cNvSpPr>
          <p:nvPr/>
        </p:nvSpPr>
        <p:spPr bwMode="auto">
          <a:xfrm>
            <a:off x="5000751" y="1498401"/>
            <a:ext cx="3155783" cy="461665"/>
          </a:xfrm>
          <a:prstGeom prst="rect">
            <a:avLst/>
          </a:prstGeom>
          <a:solidFill>
            <a:schemeClr val="accent5">
              <a:lumMod val="20000"/>
              <a:lumOff val="80000"/>
            </a:schemeClr>
          </a:solidFill>
          <a:ln>
            <a:noFill/>
          </a:ln>
        </p:spPr>
        <p:txBody>
          <a:bodyPr anchor="ctr"/>
          <a:lstStyle/>
          <a:p>
            <a:pPr algn="ctr" eaLnBrk="1" fontAlgn="auto" hangingPunct="1">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语言概述</a:t>
            </a:r>
          </a:p>
        </p:txBody>
      </p:sp>
      <p:sp>
        <p:nvSpPr>
          <p:cNvPr id="35" name="矩形 4"/>
          <p:cNvSpPr>
            <a:spLocks noChangeArrowheads="1"/>
          </p:cNvSpPr>
          <p:nvPr/>
        </p:nvSpPr>
        <p:spPr bwMode="auto">
          <a:xfrm>
            <a:off x="4997405" y="2376117"/>
            <a:ext cx="3155783" cy="461665"/>
          </a:xfrm>
          <a:prstGeom prst="rect">
            <a:avLst/>
          </a:prstGeom>
          <a:solidFill>
            <a:schemeClr val="accent5">
              <a:lumMod val="20000"/>
              <a:lumOff val="80000"/>
            </a:schemeClr>
          </a:solidFill>
          <a:ln>
            <a:noFill/>
          </a:ln>
        </p:spPr>
        <p:txBody>
          <a:bodyPr anchor="ctr"/>
          <a:lstStyle/>
          <a:p>
            <a:pPr algn="ctr">
              <a:defRPr/>
            </a:pPr>
            <a:r>
              <a:rPr lang="zh-CN" altLang="en-US" sz="2400" b="1" dirty="0">
                <a:latin typeface="微软雅黑" panose="020B0503020204020204" pitchFamily="34" charset="-122"/>
                <a:ea typeface="微软雅黑" panose="020B0503020204020204" pitchFamily="34" charset="-122"/>
              </a:rPr>
              <a:t>什么是</a:t>
            </a:r>
            <a:r>
              <a:rPr lang="en-US" altLang="zh-CN" sz="2400" b="1" dirty="0">
                <a:latin typeface="微软雅黑" panose="020B0503020204020204" pitchFamily="34" charset="-122"/>
                <a:ea typeface="微软雅黑" panose="020B0503020204020204" pitchFamily="34" charset="-122"/>
              </a:rPr>
              <a:t>Java</a:t>
            </a:r>
          </a:p>
        </p:txBody>
      </p:sp>
      <p:sp>
        <p:nvSpPr>
          <p:cNvPr id="2" name="椭圆 1"/>
          <p:cNvSpPr/>
          <p:nvPr/>
        </p:nvSpPr>
        <p:spPr>
          <a:xfrm>
            <a:off x="4283320" y="3163118"/>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4284656" y="3217674"/>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4" name="矩形 4"/>
          <p:cNvSpPr>
            <a:spLocks noChangeArrowheads="1"/>
          </p:cNvSpPr>
          <p:nvPr/>
        </p:nvSpPr>
        <p:spPr bwMode="auto">
          <a:xfrm>
            <a:off x="4996070" y="3202285"/>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solidFill>
                  <a:srgbClr val="C00000"/>
                </a:solidFill>
                <a:latin typeface="微软雅黑" panose="020B0503020204020204" pitchFamily="34" charset="-122"/>
                <a:ea typeface="微软雅黑" panose="020B0503020204020204" pitchFamily="34" charset="-122"/>
              </a:rPr>
              <a:t>Java</a:t>
            </a:r>
            <a:r>
              <a:rPr lang="zh-CN" altLang="en-US" sz="2400" b="1" dirty="0">
                <a:solidFill>
                  <a:srgbClr val="C00000"/>
                </a:solidFill>
                <a:latin typeface="微软雅黑" panose="020B0503020204020204" pitchFamily="34" charset="-122"/>
                <a:ea typeface="微软雅黑" panose="020B0503020204020204" pitchFamily="34" charset="-122"/>
              </a:rPr>
              <a:t>程序介绍</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C68CEF3-2351-4FDF-82E8-A72474795462}"/>
              </a:ext>
            </a:extLst>
          </p:cNvPr>
          <p:cNvSpPr/>
          <p:nvPr/>
        </p:nvSpPr>
        <p:spPr>
          <a:xfrm>
            <a:off x="4283319" y="3989286"/>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a:extLst>
              <a:ext uri="{FF2B5EF4-FFF2-40B4-BE49-F238E27FC236}">
                <a16:creationId xmlns:a16="http://schemas.microsoft.com/office/drawing/2014/main" id="{1F4A7D20-6A13-4465-813A-0FBC277B63E9}"/>
              </a:ext>
            </a:extLst>
          </p:cNvPr>
          <p:cNvSpPr/>
          <p:nvPr/>
        </p:nvSpPr>
        <p:spPr>
          <a:xfrm>
            <a:off x="4284655" y="4043842"/>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8" name="矩形 4">
            <a:extLst>
              <a:ext uri="{FF2B5EF4-FFF2-40B4-BE49-F238E27FC236}">
                <a16:creationId xmlns:a16="http://schemas.microsoft.com/office/drawing/2014/main" id="{C82B501B-97FC-4542-9DAB-3368276C4E7E}"/>
              </a:ext>
            </a:extLst>
          </p:cNvPr>
          <p:cNvSpPr>
            <a:spLocks noChangeArrowheads="1"/>
          </p:cNvSpPr>
          <p:nvPr/>
        </p:nvSpPr>
        <p:spPr bwMode="auto">
          <a:xfrm>
            <a:off x="4996069" y="4028453"/>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程序运行环境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783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411260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程序的种类</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小应用程序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Applet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在</a:t>
            </a:r>
            <a:r>
              <a:rPr lang="en-US" altLang="zh-CN" sz="2400" b="1" dirty="0">
                <a:latin typeface="+mj-lt"/>
                <a:ea typeface="楷体" panose="02010609060101010101" pitchFamily="49" charset="-122"/>
                <a:cs typeface="黑体" panose="02010609060101010101" pitchFamily="49" charset="-122"/>
                <a:sym typeface="+mn-ea"/>
              </a:rPr>
              <a:t>Web</a:t>
            </a:r>
            <a:r>
              <a:rPr lang="zh-CN" altLang="en-US" sz="2400" b="1" dirty="0">
                <a:latin typeface="+mj-lt"/>
                <a:ea typeface="楷体" panose="02010609060101010101" pitchFamily="49" charset="-122"/>
                <a:cs typeface="黑体" panose="02010609060101010101" pitchFamily="49" charset="-122"/>
                <a:sym typeface="+mn-ea"/>
              </a:rPr>
              <a:t>浏览器中运行</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内嵌</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虚拟机</a:t>
            </a:r>
            <a:r>
              <a:rPr lang="en-US" altLang="zh-CN" sz="2400" b="1" dirty="0">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特定标记</a:t>
            </a:r>
          </a:p>
          <a:p>
            <a:pPr marL="1346200" lvl="2">
              <a:lnSpc>
                <a:spcPct val="120000"/>
              </a:lnSpc>
            </a:pPr>
            <a:r>
              <a:rPr lang="en-US" altLang="zh-CN" sz="2400" b="1" dirty="0">
                <a:latin typeface="+mj-lt"/>
                <a:ea typeface="楷体" panose="02010609060101010101" pitchFamily="49" charset="-122"/>
                <a:cs typeface="黑体" panose="02010609060101010101" pitchFamily="49" charset="-122"/>
                <a:sym typeface="+mn-ea"/>
              </a:rPr>
              <a:t>&lt;APPLET CODE="</a:t>
            </a:r>
            <a:r>
              <a:rPr lang="en-US" altLang="zh-CN" sz="2400" b="1" dirty="0" err="1">
                <a:latin typeface="+mj-lt"/>
                <a:ea typeface="楷体" panose="02010609060101010101" pitchFamily="49" charset="-122"/>
                <a:cs typeface="黑体" panose="02010609060101010101" pitchFamily="49" charset="-122"/>
                <a:sym typeface="+mn-ea"/>
              </a:rPr>
              <a:t>HelloWorld.class</a:t>
            </a:r>
            <a:r>
              <a:rPr lang="en-US" altLang="zh-CN" sz="2400" b="1" dirty="0">
                <a:latin typeface="+mj-lt"/>
                <a:ea typeface="楷体" panose="02010609060101010101" pitchFamily="49" charset="-122"/>
                <a:cs typeface="黑体" panose="02010609060101010101" pitchFamily="49" charset="-122"/>
                <a:sym typeface="+mn-ea"/>
              </a:rPr>
              <a:t>" WIDTH=150 HEIGHT=25&gt; &lt;/APPLET&gt;</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应用程序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Application)</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独立的</a:t>
            </a: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程序</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程序入口方法</a:t>
            </a:r>
            <a:r>
              <a:rPr lang="en-US" altLang="zh-CN" sz="2400" b="1" dirty="0">
                <a:latin typeface="+mj-lt"/>
                <a:ea typeface="楷体" panose="02010609060101010101" pitchFamily="49" charset="-122"/>
                <a:cs typeface="黑体" panose="02010609060101010101" pitchFamily="49" charset="-122"/>
                <a:sym typeface="+mn-ea"/>
              </a:rPr>
              <a:t>: public static void main(String[] </a:t>
            </a:r>
            <a:r>
              <a:rPr lang="en-US" altLang="zh-CN" sz="2400" b="1" dirty="0" err="1">
                <a:latin typeface="+mj-lt"/>
                <a:ea typeface="楷体" panose="02010609060101010101" pitchFamily="49" charset="-122"/>
                <a:cs typeface="黑体" panose="02010609060101010101" pitchFamily="49" charset="-122"/>
                <a:sym typeface="+mn-ea"/>
              </a:rPr>
              <a:t>args</a:t>
            </a:r>
            <a:r>
              <a:rPr lang="en-US" altLang="zh-CN" sz="2400" b="1" dirty="0">
                <a:latin typeface="+mj-lt"/>
                <a:ea typeface="楷体" panose="02010609060101010101" pitchFamily="49" charset="-122"/>
                <a:cs typeface="黑体" panose="02010609060101010101" pitchFamily="49" charset="-122"/>
                <a:sym typeface="+mn-ea"/>
              </a:rPr>
              <a:t>) { … }</a:t>
            </a:r>
          </a:p>
        </p:txBody>
      </p:sp>
    </p:spTree>
    <p:extLst>
      <p:ext uri="{BB962C8B-B14F-4D97-AF65-F5344CB8AC3E}">
        <p14:creationId xmlns:p14="http://schemas.microsoft.com/office/powerpoint/2010/main" val="3715233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01021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简单的</a:t>
            </a: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应用程序</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文件</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5" name="图片 4">
            <a:extLst>
              <a:ext uri="{FF2B5EF4-FFF2-40B4-BE49-F238E27FC236}">
                <a16:creationId xmlns:a16="http://schemas.microsoft.com/office/drawing/2014/main" id="{517C902E-F792-48F9-BBC7-91D941DD6E8D}"/>
              </a:ext>
            </a:extLst>
          </p:cNvPr>
          <p:cNvPicPr>
            <a:picLocks noChangeAspect="1"/>
          </p:cNvPicPr>
          <p:nvPr/>
        </p:nvPicPr>
        <p:blipFill>
          <a:blip r:embed="rId3"/>
          <a:stretch>
            <a:fillRect/>
          </a:stretch>
        </p:blipFill>
        <p:spPr>
          <a:xfrm>
            <a:off x="231363" y="1964638"/>
            <a:ext cx="3884081" cy="4583431"/>
          </a:xfrm>
          <a:prstGeom prst="rect">
            <a:avLst/>
          </a:prstGeom>
        </p:spPr>
      </p:pic>
      <p:sp>
        <p:nvSpPr>
          <p:cNvPr id="9" name="矩形 8">
            <a:extLst>
              <a:ext uri="{FF2B5EF4-FFF2-40B4-BE49-F238E27FC236}">
                <a16:creationId xmlns:a16="http://schemas.microsoft.com/office/drawing/2014/main" id="{6BE2B071-197B-45CE-8F05-1F4A6116CA24}"/>
              </a:ext>
            </a:extLst>
          </p:cNvPr>
          <p:cNvSpPr/>
          <p:nvPr/>
        </p:nvSpPr>
        <p:spPr>
          <a:xfrm>
            <a:off x="4639826" y="2025444"/>
            <a:ext cx="4094145" cy="936347"/>
          </a:xfrm>
          <a:prstGeom prst="rect">
            <a:avLst/>
          </a:prstGeom>
        </p:spPr>
        <p:txBody>
          <a:bodyPr wrap="square">
            <a:spAutoFit/>
          </a:bodyPr>
          <a:lstStyle/>
          <a:p>
            <a:pPr marL="0" lvl="2">
              <a:lnSpc>
                <a:spcPct val="120000"/>
              </a:lnSpc>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源程序</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0" lvl="2">
              <a:lnSpc>
                <a:spcPct val="120000"/>
              </a:lnSpc>
            </a:pPr>
            <a:r>
              <a:rPr lang="zh-CN" altLang="en-US" sz="2400" b="1" dirty="0">
                <a:latin typeface="+mj-lt"/>
                <a:ea typeface="楷体" panose="02010609060101010101" pitchFamily="49" charset="-122"/>
                <a:cs typeface="黑体" panose="02010609060101010101" pitchFamily="49" charset="-122"/>
                <a:sym typeface="+mn-ea"/>
              </a:rPr>
              <a:t>文件扩展名为“</a:t>
            </a:r>
            <a:r>
              <a:rPr lang="en-US" altLang="zh-CN" sz="2400" b="1" dirty="0">
                <a:latin typeface="+mj-lt"/>
                <a:ea typeface="楷体" panose="02010609060101010101" pitchFamily="49" charset="-122"/>
                <a:cs typeface="黑体" panose="02010609060101010101" pitchFamily="49" charset="-122"/>
                <a:sym typeface="+mn-ea"/>
              </a:rPr>
              <a:t>.java”</a:t>
            </a:r>
          </a:p>
        </p:txBody>
      </p:sp>
      <p:sp>
        <p:nvSpPr>
          <p:cNvPr id="12" name="右大括号 11">
            <a:extLst>
              <a:ext uri="{FF2B5EF4-FFF2-40B4-BE49-F238E27FC236}">
                <a16:creationId xmlns:a16="http://schemas.microsoft.com/office/drawing/2014/main" id="{6632540F-D2E8-4DEB-A131-E913FCABB5C2}"/>
              </a:ext>
            </a:extLst>
          </p:cNvPr>
          <p:cNvSpPr/>
          <p:nvPr/>
        </p:nvSpPr>
        <p:spPr>
          <a:xfrm>
            <a:off x="4115444" y="1964638"/>
            <a:ext cx="242278" cy="1057961"/>
          </a:xfrm>
          <a:prstGeom prst="rightBrace">
            <a:avLst>
              <a:gd name="adj1" fmla="val 59180"/>
              <a:gd name="adj2" fmla="val 50000"/>
            </a:avLst>
          </a:prstGeom>
          <a:ln w="38100">
            <a:solidFill>
              <a:srgbClr val="1557AE"/>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0BF4499-F2F4-47A9-AD36-BCB39D037521}"/>
              </a:ext>
            </a:extLst>
          </p:cNvPr>
          <p:cNvSpPr/>
          <p:nvPr/>
        </p:nvSpPr>
        <p:spPr>
          <a:xfrm>
            <a:off x="4665141" y="3896210"/>
            <a:ext cx="3884081" cy="936347"/>
          </a:xfrm>
          <a:prstGeom prst="rect">
            <a:avLst/>
          </a:prstGeom>
        </p:spPr>
        <p:txBody>
          <a:bodyPr wrap="square">
            <a:spAutoFit/>
          </a:bodyPr>
          <a:lstStyle/>
          <a:p>
            <a:pPr marL="0" lvl="2">
              <a:lnSpc>
                <a:spcPct val="120000"/>
              </a:lnSpc>
            </a:pPr>
            <a:r>
              <a:rPr lang="en-US" altLang="zh-CN" sz="2400" b="1" dirty="0">
                <a:solidFill>
                  <a:srgbClr val="1557AE"/>
                </a:solidFill>
                <a:latin typeface="+mj-lt"/>
                <a:ea typeface="楷体" panose="02010609060101010101" pitchFamily="49" charset="-122"/>
                <a:sym typeface="+mn-ea"/>
              </a:rPr>
              <a:t>Java</a:t>
            </a:r>
            <a:r>
              <a:rPr lang="zh-CN" altLang="en-US" sz="2400" b="1" dirty="0">
                <a:solidFill>
                  <a:srgbClr val="1557AE"/>
                </a:solidFill>
                <a:latin typeface="+mj-lt"/>
                <a:ea typeface="楷体" panose="02010609060101010101" pitchFamily="49" charset="-122"/>
                <a:sym typeface="+mn-ea"/>
              </a:rPr>
              <a:t>字节码程序</a:t>
            </a:r>
            <a:endParaRPr lang="en-US" altLang="zh-CN" sz="2400" b="1" dirty="0">
              <a:solidFill>
                <a:srgbClr val="1557AE"/>
              </a:solidFill>
              <a:latin typeface="+mj-lt"/>
              <a:ea typeface="楷体" panose="02010609060101010101" pitchFamily="49" charset="-122"/>
              <a:sym typeface="+mn-ea"/>
            </a:endParaRPr>
          </a:p>
          <a:p>
            <a:pPr marL="0" lvl="2">
              <a:lnSpc>
                <a:spcPct val="120000"/>
              </a:lnSpc>
            </a:pPr>
            <a:r>
              <a:rPr lang="zh-CN" altLang="en-US" sz="2400" b="1" dirty="0">
                <a:latin typeface="+mj-lt"/>
                <a:ea typeface="楷体" panose="02010609060101010101" pitchFamily="49" charset="-122"/>
                <a:sym typeface="+mn-ea"/>
              </a:rPr>
              <a:t>文件扩展名为“</a:t>
            </a:r>
            <a:r>
              <a:rPr lang="en-US" altLang="zh-CN" sz="2400" b="1" dirty="0">
                <a:latin typeface="+mj-lt"/>
                <a:ea typeface="楷体" panose="02010609060101010101" pitchFamily="49" charset="-122"/>
                <a:sym typeface="+mn-ea"/>
              </a:rPr>
              <a:t>.class”</a:t>
            </a:r>
          </a:p>
        </p:txBody>
      </p:sp>
      <p:sp>
        <p:nvSpPr>
          <p:cNvPr id="15" name="右大括号 14">
            <a:extLst>
              <a:ext uri="{FF2B5EF4-FFF2-40B4-BE49-F238E27FC236}">
                <a16:creationId xmlns:a16="http://schemas.microsoft.com/office/drawing/2014/main" id="{1EC2233E-6B93-4E08-BDFB-FB90BB85267E}"/>
              </a:ext>
            </a:extLst>
          </p:cNvPr>
          <p:cNvSpPr/>
          <p:nvPr/>
        </p:nvSpPr>
        <p:spPr>
          <a:xfrm>
            <a:off x="4236583" y="4187305"/>
            <a:ext cx="242278" cy="528981"/>
          </a:xfrm>
          <a:prstGeom prst="rightBrace">
            <a:avLst>
              <a:gd name="adj1" fmla="val 59180"/>
              <a:gd name="adj2" fmla="val 50000"/>
            </a:avLst>
          </a:prstGeom>
          <a:ln w="38100">
            <a:solidFill>
              <a:srgbClr val="1557AE"/>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45665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33980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latin typeface="+mj-lt"/>
                <a:cs typeface="黑体" panose="02010609060101010101" pitchFamily="49" charset="-122"/>
                <a:sym typeface="+mn-ea"/>
              </a:rPr>
              <a:t>HelloWorld.java</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sym typeface="+mn-ea"/>
              </a:rPr>
              <a:t>定义类文件</a:t>
            </a:r>
            <a:endParaRPr lang="en-US" altLang="zh-CN" sz="2400" b="1" dirty="0">
              <a:solidFill>
                <a:srgbClr val="1557AE"/>
              </a:solidFill>
              <a:latin typeface="+mj-lt"/>
              <a:ea typeface="楷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关键词</a:t>
            </a:r>
            <a:r>
              <a:rPr lang="en-US" altLang="zh-CN" sz="2400" b="1" dirty="0">
                <a:latin typeface="+mj-lt"/>
                <a:ea typeface="楷体" panose="02010609060101010101" pitchFamily="49" charset="-122"/>
                <a:cs typeface="黑体" panose="02010609060101010101" pitchFamily="49" charset="-122"/>
                <a:sym typeface="+mn-ea"/>
              </a:rPr>
              <a:t>public </a:t>
            </a:r>
            <a:r>
              <a:rPr lang="zh-CN" altLang="en-US" sz="2400" b="1" dirty="0">
                <a:latin typeface="+mj-lt"/>
                <a:ea typeface="楷体" panose="02010609060101010101" pitchFamily="49" charset="-122"/>
                <a:cs typeface="黑体" panose="02010609060101010101" pitchFamily="49" charset="-122"/>
                <a:sym typeface="+mn-ea"/>
              </a:rPr>
              <a:t>：修饰符</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关键字</a:t>
            </a:r>
            <a:r>
              <a:rPr lang="en-US" altLang="zh-CN" sz="2400" b="1" dirty="0">
                <a:latin typeface="+mj-lt"/>
                <a:ea typeface="楷体" panose="02010609060101010101" pitchFamily="49" charset="-122"/>
                <a:cs typeface="黑体" panose="02010609060101010101" pitchFamily="49" charset="-122"/>
                <a:sym typeface="+mn-ea"/>
              </a:rPr>
              <a:t>class:</a:t>
            </a:r>
            <a:r>
              <a:rPr lang="zh-CN" altLang="en-US" sz="2400" b="1" dirty="0">
                <a:latin typeface="+mj-lt"/>
                <a:ea typeface="楷体" panose="02010609060101010101" pitchFamily="49" charset="-122"/>
                <a:cs typeface="黑体" panose="02010609060101010101" pitchFamily="49" charset="-122"/>
                <a:sym typeface="+mn-ea"/>
              </a:rPr>
              <a:t>表示要定义一个，包含数据变量和方法</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关键字</a:t>
            </a:r>
            <a:r>
              <a:rPr lang="en-US" altLang="zh-CN" sz="2400" b="1" dirty="0">
                <a:latin typeface="+mj-lt"/>
                <a:ea typeface="楷体" panose="02010609060101010101" pitchFamily="49" charset="-122"/>
                <a:cs typeface="黑体" panose="02010609060101010101" pitchFamily="49" charset="-122"/>
                <a:sym typeface="+mn-ea"/>
              </a:rPr>
              <a:t>import</a:t>
            </a:r>
            <a:r>
              <a:rPr lang="zh-CN" altLang="en-US" sz="2400" b="1" dirty="0">
                <a:latin typeface="+mj-lt"/>
                <a:ea typeface="楷体" panose="02010609060101010101" pitchFamily="49" charset="-122"/>
                <a:cs typeface="黑体" panose="02010609060101010101" pitchFamily="49" charset="-122"/>
                <a:sym typeface="+mn-ea"/>
              </a:rPr>
              <a:t>：表示引入程序外部定义的类</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12" name="矩形 11">
            <a:extLst>
              <a:ext uri="{FF2B5EF4-FFF2-40B4-BE49-F238E27FC236}">
                <a16:creationId xmlns:a16="http://schemas.microsoft.com/office/drawing/2014/main" id="{43B76D55-82E1-4ECA-96AB-EE85610568DB}"/>
              </a:ext>
            </a:extLst>
          </p:cNvPr>
          <p:cNvSpPr/>
          <p:nvPr/>
        </p:nvSpPr>
        <p:spPr>
          <a:xfrm>
            <a:off x="550098" y="3881792"/>
            <a:ext cx="8250025" cy="1376550"/>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90C429-8322-4D96-8532-6A8D7418261B}"/>
              </a:ext>
            </a:extLst>
          </p:cNvPr>
          <p:cNvSpPr/>
          <p:nvPr/>
        </p:nvSpPr>
        <p:spPr>
          <a:xfrm>
            <a:off x="591358" y="4048070"/>
            <a:ext cx="8312548" cy="1015663"/>
          </a:xfrm>
          <a:prstGeom prst="rect">
            <a:avLst/>
          </a:prstGeom>
        </p:spPr>
        <p:txBody>
          <a:bodyPr wrap="square">
            <a:spAutoFit/>
          </a:bodyPr>
          <a:lstStyle/>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a:t>
            </a:r>
            <a:r>
              <a:rPr lang="en-US" altLang="zh-CN" sz="2000" b="1" dirty="0">
                <a:solidFill>
                  <a:srgbClr val="D4D4D4"/>
                </a:solidFill>
                <a:latin typeface="Consolas" panose="020B0609020204030204" pitchFamily="49" charset="0"/>
              </a:rPr>
              <a:t> {</a:t>
            </a:r>
          </a:p>
          <a:p>
            <a:endParaRPr lang="en-US" altLang="zh-CN" sz="2000" b="1" dirty="0">
              <a:solidFill>
                <a:srgbClr val="D4D4D4"/>
              </a:solidFill>
              <a:latin typeface="Consolas" panose="020B0609020204030204" pitchFamily="49" charset="0"/>
            </a:endParaRPr>
          </a:p>
          <a:p>
            <a:r>
              <a:rPr lang="en-US" altLang="zh-CN" sz="2000" b="1" dirty="0">
                <a:solidFill>
                  <a:srgbClr val="D4D4D4"/>
                </a:solidFill>
                <a:latin typeface="Consolas" panose="020B0609020204030204" pitchFamily="49" charset="0"/>
              </a:rPr>
              <a:t>}</a:t>
            </a:r>
            <a:endParaRPr lang="en-US" altLang="zh-CN" sz="20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63642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56425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latin typeface="+mj-lt"/>
                <a:cs typeface="黑体" panose="02010609060101010101" pitchFamily="49" charset="-122"/>
                <a:sym typeface="+mn-ea"/>
              </a:rPr>
              <a:t>HelloWorld.java</a:t>
            </a:r>
          </a:p>
        </p:txBody>
      </p:sp>
      <p:sp>
        <p:nvSpPr>
          <p:cNvPr id="12" name="矩形 11">
            <a:extLst>
              <a:ext uri="{FF2B5EF4-FFF2-40B4-BE49-F238E27FC236}">
                <a16:creationId xmlns:a16="http://schemas.microsoft.com/office/drawing/2014/main" id="{43B76D55-82E1-4ECA-96AB-EE85610568DB}"/>
              </a:ext>
            </a:extLst>
          </p:cNvPr>
          <p:cNvSpPr/>
          <p:nvPr/>
        </p:nvSpPr>
        <p:spPr>
          <a:xfrm>
            <a:off x="143698" y="1464855"/>
            <a:ext cx="8687687" cy="1970093"/>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90C429-8322-4D96-8532-6A8D7418261B}"/>
              </a:ext>
            </a:extLst>
          </p:cNvPr>
          <p:cNvSpPr/>
          <p:nvPr/>
        </p:nvSpPr>
        <p:spPr>
          <a:xfrm>
            <a:off x="224873" y="1449651"/>
            <a:ext cx="8312548" cy="1938992"/>
          </a:xfrm>
          <a:prstGeom prst="rect">
            <a:avLst/>
          </a:prstGeom>
        </p:spPr>
        <p:txBody>
          <a:bodyPr wrap="square">
            <a:spAutoFit/>
          </a:bodyPr>
          <a:lstStyle/>
          <a:p>
            <a:r>
              <a:rPr lang="en-US" altLang="zh-CN" sz="2000" b="1" dirty="0">
                <a:solidFill>
                  <a:srgbClr val="6A9955"/>
                </a:solidFill>
                <a:latin typeface="Consolas" panose="020B0609020204030204" pitchFamily="49" charset="0"/>
              </a:rPr>
              <a:t>/**</a:t>
            </a:r>
            <a:endParaRPr lang="en-US" altLang="zh-CN" sz="2000" b="1" dirty="0">
              <a:solidFill>
                <a:srgbClr val="D4D4D4"/>
              </a:solidFill>
              <a:latin typeface="Consolas" panose="020B0609020204030204" pitchFamily="49" charset="0"/>
            </a:endParaRPr>
          </a:p>
          <a:p>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endParaRPr lang="zh-CN" altLang="en-US" sz="2000" b="1" dirty="0">
              <a:solidFill>
                <a:srgbClr val="D4D4D4"/>
              </a:solidFill>
              <a:latin typeface="Consolas" panose="020B0609020204030204" pitchFamily="49" charset="0"/>
            </a:endParaRPr>
          </a:p>
          <a:p>
            <a:r>
              <a:rPr lang="zh-CN" altLang="en-US" sz="2000" b="1" dirty="0">
                <a:solidFill>
                  <a:srgbClr val="6A9955"/>
                </a:solidFill>
                <a:latin typeface="Consolas" panose="020B0609020204030204" pitchFamily="49" charset="0"/>
              </a:rPr>
              <a:t>*</a:t>
            </a:r>
            <a:r>
              <a:rPr lang="en-US" altLang="zh-CN" sz="2000" b="1" dirty="0">
                <a:solidFill>
                  <a:srgbClr val="6A9955"/>
                </a:solidFill>
                <a:latin typeface="Consolas" panose="020B0609020204030204" pitchFamily="49" charset="0"/>
              </a:rPr>
              <a:t>/</a:t>
            </a:r>
            <a:endParaRPr lang="zh-CN" altLang="en-US" sz="2000" b="1" dirty="0">
              <a:solidFill>
                <a:srgbClr val="D4D4D4"/>
              </a:solidFill>
              <a:latin typeface="Consolas" panose="020B0609020204030204" pitchFamily="49" charset="0"/>
            </a:endParaRPr>
          </a:p>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HelloWorld1</a:t>
            </a:r>
            <a:r>
              <a:rPr lang="en-US" altLang="zh-CN" sz="2000" b="1" dirty="0">
                <a:solidFill>
                  <a:srgbClr val="D4D4D4"/>
                </a:solidFill>
                <a:latin typeface="Consolas" panose="020B0609020204030204" pitchFamily="49" charset="0"/>
              </a:rPr>
              <a:t> {</a:t>
            </a:r>
          </a:p>
          <a:p>
            <a:endParaRPr lang="en-US" altLang="zh-CN" sz="2000" b="1" dirty="0">
              <a:solidFill>
                <a:srgbClr val="D4D4D4"/>
              </a:solidFill>
              <a:latin typeface="Consolas" panose="020B0609020204030204" pitchFamily="49" charset="0"/>
            </a:endParaRPr>
          </a:p>
          <a:p>
            <a:r>
              <a:rPr lang="en-US" altLang="zh-CN" sz="2000" b="1" dirty="0">
                <a:solidFill>
                  <a:srgbClr val="D4D4D4"/>
                </a:solidFill>
                <a:latin typeface="Consolas" panose="020B0609020204030204" pitchFamily="49" charset="0"/>
              </a:rPr>
              <a:t>}</a:t>
            </a:r>
            <a:endParaRPr lang="en-US" altLang="zh-CN" sz="2000" b="1" dirty="0">
              <a:solidFill>
                <a:srgbClr val="D4D4D4"/>
              </a:solidFill>
              <a:effectLst/>
              <a:latin typeface="Consolas" panose="020B0609020204030204" pitchFamily="49" charset="0"/>
            </a:endParaRPr>
          </a:p>
        </p:txBody>
      </p:sp>
      <p:pic>
        <p:nvPicPr>
          <p:cNvPr id="2" name="图片 1">
            <a:extLst>
              <a:ext uri="{FF2B5EF4-FFF2-40B4-BE49-F238E27FC236}">
                <a16:creationId xmlns:a16="http://schemas.microsoft.com/office/drawing/2014/main" id="{942D1193-A1DC-46C1-A2C7-562992DD39A0}"/>
              </a:ext>
            </a:extLst>
          </p:cNvPr>
          <p:cNvPicPr>
            <a:picLocks noChangeAspect="1"/>
          </p:cNvPicPr>
          <p:nvPr/>
        </p:nvPicPr>
        <p:blipFill>
          <a:blip r:embed="rId3"/>
          <a:stretch>
            <a:fillRect/>
          </a:stretch>
        </p:blipFill>
        <p:spPr>
          <a:xfrm>
            <a:off x="143698" y="3942456"/>
            <a:ext cx="6113404" cy="1976050"/>
          </a:xfrm>
          <a:prstGeom prst="rect">
            <a:avLst/>
          </a:prstGeom>
        </p:spPr>
      </p:pic>
      <p:sp>
        <p:nvSpPr>
          <p:cNvPr id="11" name="矩形: 圆角 10">
            <a:extLst>
              <a:ext uri="{FF2B5EF4-FFF2-40B4-BE49-F238E27FC236}">
                <a16:creationId xmlns:a16="http://schemas.microsoft.com/office/drawing/2014/main" id="{0DC29EDC-9F6C-408A-9102-F32D0FA34002}"/>
              </a:ext>
            </a:extLst>
          </p:cNvPr>
          <p:cNvSpPr/>
          <p:nvPr/>
        </p:nvSpPr>
        <p:spPr>
          <a:xfrm>
            <a:off x="6392984" y="3557942"/>
            <a:ext cx="2438401" cy="2325077"/>
          </a:xfrm>
          <a:prstGeom prst="roundRect">
            <a:avLst>
              <a:gd name="adj" fmla="val 0"/>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mj-lt"/>
                <a:ea typeface="楷体" panose="02010609060101010101" pitchFamily="49" charset="-122"/>
              </a:rPr>
              <a:t>如果一个类声明的时候使用了</a:t>
            </a:r>
            <a:r>
              <a:rPr lang="en-US" altLang="zh-CN" sz="2400" b="1" dirty="0">
                <a:solidFill>
                  <a:schemeClr val="tx1"/>
                </a:solidFill>
                <a:latin typeface="+mj-lt"/>
                <a:ea typeface="楷体" panose="02010609060101010101" pitchFamily="49" charset="-122"/>
              </a:rPr>
              <a:t>public class</a:t>
            </a:r>
            <a:r>
              <a:rPr lang="zh-CN" altLang="en-US" sz="2400" b="1" dirty="0">
                <a:solidFill>
                  <a:schemeClr val="tx1"/>
                </a:solidFill>
                <a:latin typeface="+mj-lt"/>
                <a:ea typeface="楷体" panose="02010609060101010101" pitchFamily="49" charset="-122"/>
              </a:rPr>
              <a:t>进行了声明，则类名称</a:t>
            </a:r>
            <a:r>
              <a:rPr lang="zh-CN" altLang="en-US" sz="2400" b="1" dirty="0">
                <a:solidFill>
                  <a:srgbClr val="C00000"/>
                </a:solidFill>
                <a:latin typeface="+mj-lt"/>
                <a:ea typeface="楷体" panose="02010609060101010101" pitchFamily="49" charset="-122"/>
              </a:rPr>
              <a:t>必须与文件名称完全一致</a:t>
            </a:r>
            <a:r>
              <a:rPr lang="en-US" altLang="zh-CN" sz="2400" b="1" dirty="0">
                <a:solidFill>
                  <a:schemeClr val="tx1"/>
                </a:solidFill>
                <a:latin typeface="+mj-lt"/>
                <a:ea typeface="楷体" panose="02010609060101010101" pitchFamily="49" charset="-122"/>
              </a:rPr>
              <a:t>;</a:t>
            </a:r>
          </a:p>
        </p:txBody>
      </p:sp>
      <p:sp>
        <p:nvSpPr>
          <p:cNvPr id="15" name="矩形 14">
            <a:extLst>
              <a:ext uri="{FF2B5EF4-FFF2-40B4-BE49-F238E27FC236}">
                <a16:creationId xmlns:a16="http://schemas.microsoft.com/office/drawing/2014/main" id="{45C5AB7A-A989-4458-8895-78657E7B5DE6}"/>
              </a:ext>
            </a:extLst>
          </p:cNvPr>
          <p:cNvSpPr/>
          <p:nvPr/>
        </p:nvSpPr>
        <p:spPr>
          <a:xfrm>
            <a:off x="2066839" y="2351392"/>
            <a:ext cx="1895560" cy="477777"/>
          </a:xfrm>
          <a:prstGeom prst="rect">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54DA85A-698F-41B0-A131-7F6B6E4FBFDB}"/>
              </a:ext>
            </a:extLst>
          </p:cNvPr>
          <p:cNvSpPr/>
          <p:nvPr/>
        </p:nvSpPr>
        <p:spPr>
          <a:xfrm>
            <a:off x="143697" y="4242703"/>
            <a:ext cx="5991379" cy="751328"/>
          </a:xfrm>
          <a:prstGeom prst="rect">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045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5" grpId="1" animBg="1"/>
      <p:bldP spid="16" grpId="0" animBg="1"/>
      <p:bldP spid="1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56425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latin typeface="+mj-lt"/>
                <a:cs typeface="黑体" panose="02010609060101010101" pitchFamily="49" charset="-122"/>
                <a:sym typeface="+mn-ea"/>
              </a:rPr>
              <a:t>HelloWorld.java</a:t>
            </a:r>
          </a:p>
        </p:txBody>
      </p:sp>
      <p:sp>
        <p:nvSpPr>
          <p:cNvPr id="12" name="矩形 11">
            <a:extLst>
              <a:ext uri="{FF2B5EF4-FFF2-40B4-BE49-F238E27FC236}">
                <a16:creationId xmlns:a16="http://schemas.microsoft.com/office/drawing/2014/main" id="{43B76D55-82E1-4ECA-96AB-EE85610568DB}"/>
              </a:ext>
            </a:extLst>
          </p:cNvPr>
          <p:cNvSpPr/>
          <p:nvPr/>
        </p:nvSpPr>
        <p:spPr>
          <a:xfrm>
            <a:off x="143698" y="1464855"/>
            <a:ext cx="8687687" cy="1970093"/>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90C429-8322-4D96-8532-6A8D7418261B}"/>
              </a:ext>
            </a:extLst>
          </p:cNvPr>
          <p:cNvSpPr/>
          <p:nvPr/>
        </p:nvSpPr>
        <p:spPr>
          <a:xfrm>
            <a:off x="224873" y="1449651"/>
            <a:ext cx="8312548" cy="1938992"/>
          </a:xfrm>
          <a:prstGeom prst="rect">
            <a:avLst/>
          </a:prstGeom>
        </p:spPr>
        <p:txBody>
          <a:bodyPr wrap="square">
            <a:spAutoFit/>
          </a:bodyPr>
          <a:lstStyle/>
          <a:p>
            <a:r>
              <a:rPr lang="en-US" altLang="zh-CN" sz="2000" b="1" dirty="0">
                <a:solidFill>
                  <a:srgbClr val="6A9955"/>
                </a:solidFill>
                <a:latin typeface="Consolas" panose="020B0609020204030204" pitchFamily="49" charset="0"/>
              </a:rPr>
              <a:t>/**</a:t>
            </a:r>
            <a:endParaRPr lang="en-US" altLang="zh-CN" sz="2000" b="1" dirty="0">
              <a:solidFill>
                <a:srgbClr val="D4D4D4"/>
              </a:solidFill>
              <a:latin typeface="Consolas" panose="020B0609020204030204" pitchFamily="49" charset="0"/>
            </a:endParaRPr>
          </a:p>
          <a:p>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endParaRPr lang="zh-CN" altLang="en-US" sz="2000" b="1" dirty="0">
              <a:solidFill>
                <a:srgbClr val="D4D4D4"/>
              </a:solidFill>
              <a:latin typeface="Consolas" panose="020B0609020204030204" pitchFamily="49" charset="0"/>
            </a:endParaRPr>
          </a:p>
          <a:p>
            <a:r>
              <a:rPr lang="zh-CN" altLang="en-US" sz="2000" b="1" dirty="0">
                <a:solidFill>
                  <a:srgbClr val="6A9955"/>
                </a:solidFill>
                <a:latin typeface="Consolas" panose="020B0609020204030204" pitchFamily="49" charset="0"/>
              </a:rPr>
              <a:t>*</a:t>
            </a:r>
            <a:r>
              <a:rPr lang="en-US" altLang="zh-CN" sz="2000" b="1" dirty="0">
                <a:solidFill>
                  <a:srgbClr val="6A9955"/>
                </a:solidFill>
                <a:latin typeface="Consolas" panose="020B0609020204030204" pitchFamily="49" charset="0"/>
              </a:rPr>
              <a:t>/</a:t>
            </a:r>
            <a:endParaRPr lang="zh-CN" altLang="en-US" sz="2000" b="1" dirty="0">
              <a:solidFill>
                <a:srgbClr val="D4D4D4"/>
              </a:solidFill>
              <a:latin typeface="Consolas" panose="020B0609020204030204" pitchFamily="49" charset="0"/>
            </a:endParaRPr>
          </a:p>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a:t>
            </a:r>
            <a:r>
              <a:rPr lang="en-US" altLang="zh-CN" sz="2000" b="1" dirty="0">
                <a:solidFill>
                  <a:srgbClr val="D4D4D4"/>
                </a:solidFill>
                <a:latin typeface="Consolas" panose="020B0609020204030204" pitchFamily="49" charset="0"/>
              </a:rPr>
              <a:t> { }</a:t>
            </a:r>
          </a:p>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HelloWorld2</a:t>
            </a:r>
            <a:r>
              <a:rPr lang="en-US" altLang="zh-CN" sz="2000" b="1" dirty="0">
                <a:solidFill>
                  <a:srgbClr val="D4D4D4"/>
                </a:solidFill>
                <a:latin typeface="Consolas" panose="020B0609020204030204" pitchFamily="49" charset="0"/>
              </a:rPr>
              <a:t> { }</a:t>
            </a:r>
          </a:p>
          <a:p>
            <a:endParaRPr lang="en-US" altLang="zh-CN" sz="2000" b="1" dirty="0">
              <a:solidFill>
                <a:srgbClr val="D4D4D4"/>
              </a:solidFill>
              <a:effectLst/>
              <a:latin typeface="Consolas" panose="020B0609020204030204" pitchFamily="49" charset="0"/>
            </a:endParaRPr>
          </a:p>
        </p:txBody>
      </p:sp>
      <p:sp>
        <p:nvSpPr>
          <p:cNvPr id="11" name="矩形: 圆角 10">
            <a:extLst>
              <a:ext uri="{FF2B5EF4-FFF2-40B4-BE49-F238E27FC236}">
                <a16:creationId xmlns:a16="http://schemas.microsoft.com/office/drawing/2014/main" id="{0DC29EDC-9F6C-408A-9102-F32D0FA34002}"/>
              </a:ext>
            </a:extLst>
          </p:cNvPr>
          <p:cNvSpPr/>
          <p:nvPr/>
        </p:nvSpPr>
        <p:spPr>
          <a:xfrm>
            <a:off x="6861907" y="3738297"/>
            <a:ext cx="1813170" cy="1733050"/>
          </a:xfrm>
          <a:prstGeom prst="roundRect">
            <a:avLst>
              <a:gd name="adj" fmla="val 0"/>
            </a:avLst>
          </a:prstGeom>
          <a:solidFill>
            <a:schemeClr val="bg1">
              <a:lumMod val="8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zh-CN" altLang="en-US" sz="2400" b="1" dirty="0">
                <a:solidFill>
                  <a:prstClr val="black"/>
                </a:solidFill>
                <a:latin typeface="Times New Roman"/>
                <a:ea typeface="楷体" panose="02010609060101010101" pitchFamily="49" charset="-122"/>
              </a:rPr>
              <a:t>一个文件只允许</a:t>
            </a:r>
            <a:r>
              <a:rPr lang="zh-CN" altLang="en-US" sz="2400" b="1" dirty="0">
                <a:solidFill>
                  <a:srgbClr val="C00000"/>
                </a:solidFill>
                <a:latin typeface="Times New Roman"/>
                <a:ea typeface="楷体" panose="02010609060101010101" pitchFamily="49" charset="-122"/>
              </a:rPr>
              <a:t>包含一个</a:t>
            </a:r>
            <a:r>
              <a:rPr lang="en-US" altLang="zh-CN" sz="2400" b="1" dirty="0">
                <a:solidFill>
                  <a:srgbClr val="C00000"/>
                </a:solidFill>
                <a:latin typeface="Times New Roman"/>
                <a:ea typeface="楷体" panose="02010609060101010101" pitchFamily="49" charset="-122"/>
              </a:rPr>
              <a:t>public</a:t>
            </a:r>
            <a:r>
              <a:rPr lang="zh-CN" altLang="en-US" sz="2400" b="1" dirty="0">
                <a:solidFill>
                  <a:srgbClr val="C00000"/>
                </a:solidFill>
                <a:latin typeface="Times New Roman"/>
                <a:ea typeface="楷体" panose="02010609060101010101" pitchFamily="49" charset="-122"/>
              </a:rPr>
              <a:t>修饰的类</a:t>
            </a:r>
            <a:r>
              <a:rPr lang="zh-CN" altLang="en-US" sz="2400" b="1" dirty="0">
                <a:solidFill>
                  <a:prstClr val="black"/>
                </a:solidFill>
                <a:latin typeface="Times New Roman"/>
                <a:ea typeface="楷体" panose="02010609060101010101" pitchFamily="49" charset="-122"/>
              </a:rPr>
              <a:t>；</a:t>
            </a:r>
            <a:endParaRPr lang="en-US" altLang="zh-CN" sz="2400" b="1" dirty="0">
              <a:solidFill>
                <a:prstClr val="black"/>
              </a:solidFill>
              <a:latin typeface="Times New Roman"/>
              <a:ea typeface="楷体" panose="02010609060101010101" pitchFamily="49" charset="-122"/>
            </a:endParaRPr>
          </a:p>
        </p:txBody>
      </p:sp>
      <p:pic>
        <p:nvPicPr>
          <p:cNvPr id="3" name="图片 2">
            <a:extLst>
              <a:ext uri="{FF2B5EF4-FFF2-40B4-BE49-F238E27FC236}">
                <a16:creationId xmlns:a16="http://schemas.microsoft.com/office/drawing/2014/main" id="{B6A9EBCB-FFC6-4752-B4DF-76BEB63BB822}"/>
              </a:ext>
            </a:extLst>
          </p:cNvPr>
          <p:cNvPicPr>
            <a:picLocks noChangeAspect="1"/>
          </p:cNvPicPr>
          <p:nvPr/>
        </p:nvPicPr>
        <p:blipFill>
          <a:blip r:embed="rId3"/>
          <a:stretch>
            <a:fillRect/>
          </a:stretch>
        </p:blipFill>
        <p:spPr>
          <a:xfrm>
            <a:off x="143698" y="3801295"/>
            <a:ext cx="6428215" cy="1607054"/>
          </a:xfrm>
          <a:prstGeom prst="rect">
            <a:avLst/>
          </a:prstGeom>
        </p:spPr>
      </p:pic>
      <p:sp>
        <p:nvSpPr>
          <p:cNvPr id="14" name="矩形 13">
            <a:extLst>
              <a:ext uri="{FF2B5EF4-FFF2-40B4-BE49-F238E27FC236}">
                <a16:creationId xmlns:a16="http://schemas.microsoft.com/office/drawing/2014/main" id="{314B6E99-0350-4FFC-A724-4161490345FF}"/>
              </a:ext>
            </a:extLst>
          </p:cNvPr>
          <p:cNvSpPr/>
          <p:nvPr/>
        </p:nvSpPr>
        <p:spPr>
          <a:xfrm>
            <a:off x="143698" y="4062950"/>
            <a:ext cx="6428215" cy="751328"/>
          </a:xfrm>
          <a:prstGeom prst="rect">
            <a:avLst/>
          </a:prstGeom>
          <a:no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2237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33980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注解方式</a:t>
            </a:r>
            <a:r>
              <a:rPr lang="en-US" altLang="zh-CN" sz="2800" b="1" dirty="0">
                <a:solidFill>
                  <a:srgbClr val="1557AE"/>
                </a:solidFill>
                <a:cs typeface="黑体" panose="02010609060101010101" pitchFamily="49" charset="-122"/>
                <a:sym typeface="+mn-ea"/>
              </a:rPr>
              <a:t>(Comments)</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类名称与</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源程序名一致</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 */</a:t>
            </a:r>
            <a:r>
              <a:rPr lang="zh-CN" altLang="en-US" sz="2400" b="1" dirty="0">
                <a:latin typeface="+mj-lt"/>
                <a:ea typeface="楷体" panose="02010609060101010101" pitchFamily="49" charset="-122"/>
                <a:cs typeface="黑体" panose="02010609060101010101" pitchFamily="49" charset="-122"/>
                <a:sym typeface="+mn-ea"/>
              </a:rPr>
              <a:t>－文档注解</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 */ </a:t>
            </a:r>
            <a:r>
              <a:rPr lang="zh-CN" altLang="en-US" sz="2400" b="1" dirty="0">
                <a:latin typeface="+mj-lt"/>
                <a:ea typeface="楷体" panose="02010609060101010101" pitchFamily="49" charset="-122"/>
                <a:cs typeface="黑体" panose="02010609060101010101" pitchFamily="49" charset="-122"/>
                <a:sym typeface="+mn-ea"/>
              </a:rPr>
              <a:t>－程序内的任意位置</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－对</a:t>
            </a:r>
            <a:r>
              <a:rPr lang="zh-CN" altLang="en-US" sz="2400" b="1" dirty="0">
                <a:solidFill>
                  <a:srgbClr val="C00000"/>
                </a:solidFill>
                <a:latin typeface="+mj-lt"/>
                <a:ea typeface="楷体" panose="02010609060101010101" pitchFamily="49" charset="-122"/>
                <a:cs typeface="黑体" panose="02010609060101010101" pitchFamily="49" charset="-122"/>
                <a:sym typeface="+mn-ea"/>
              </a:rPr>
              <a:t>本行</a:t>
            </a:r>
            <a:r>
              <a:rPr lang="zh-CN" altLang="en-US" sz="2400" b="1" dirty="0">
                <a:latin typeface="+mj-lt"/>
                <a:ea typeface="楷体" panose="02010609060101010101" pitchFamily="49" charset="-122"/>
                <a:cs typeface="黑体" panose="02010609060101010101" pitchFamily="49" charset="-122"/>
                <a:sym typeface="+mn-ea"/>
              </a:rPr>
              <a:t>注解</a:t>
            </a:r>
          </a:p>
        </p:txBody>
      </p:sp>
      <p:sp>
        <p:nvSpPr>
          <p:cNvPr id="6" name="矩形 5">
            <a:extLst>
              <a:ext uri="{FF2B5EF4-FFF2-40B4-BE49-F238E27FC236}">
                <a16:creationId xmlns:a16="http://schemas.microsoft.com/office/drawing/2014/main" id="{288BBA3E-E274-46EF-9D90-8B851945F148}"/>
              </a:ext>
            </a:extLst>
          </p:cNvPr>
          <p:cNvSpPr/>
          <p:nvPr/>
        </p:nvSpPr>
        <p:spPr>
          <a:xfrm>
            <a:off x="0" y="3250850"/>
            <a:ext cx="9144000" cy="3336378"/>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393BABE6-B4AE-4776-A562-375B394D9498}"/>
              </a:ext>
            </a:extLst>
          </p:cNvPr>
          <p:cNvSpPr/>
          <p:nvPr/>
        </p:nvSpPr>
        <p:spPr>
          <a:xfrm>
            <a:off x="67274" y="3271133"/>
            <a:ext cx="9213298" cy="3170099"/>
          </a:xfrm>
          <a:prstGeom prst="rect">
            <a:avLst/>
          </a:prstGeom>
        </p:spPr>
        <p:txBody>
          <a:bodyPr wrap="square">
            <a:spAutoFit/>
          </a:bodyPr>
          <a:lstStyle/>
          <a:p>
            <a:r>
              <a:rPr lang="en-US" altLang="zh-CN" sz="2000" b="1" dirty="0">
                <a:solidFill>
                  <a:srgbClr val="6A9955"/>
                </a:solidFill>
                <a:latin typeface="Consolas" panose="020B0609020204030204" pitchFamily="49" charset="0"/>
              </a:rPr>
              <a:t>/**</a:t>
            </a:r>
          </a:p>
          <a:p>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p>
          <a:p>
            <a:r>
              <a:rPr lang="zh-CN" altLang="en-US" sz="2000" b="1" dirty="0">
                <a:solidFill>
                  <a:srgbClr val="6A9955"/>
                </a:solidFill>
                <a:latin typeface="Consolas" panose="020B0609020204030204" pitchFamily="49" charset="0"/>
              </a:rPr>
              <a:t>*</a:t>
            </a:r>
            <a:r>
              <a:rPr lang="en-US" altLang="zh-CN" sz="2000" b="1" dirty="0">
                <a:solidFill>
                  <a:srgbClr val="6A9955"/>
                </a:solidFill>
                <a:latin typeface="Consolas" panose="020B0609020204030204" pitchFamily="49" charset="0"/>
              </a:rPr>
              <a:t>/</a:t>
            </a:r>
          </a:p>
          <a:p>
            <a:endParaRPr lang="en-US" altLang="zh-CN" sz="2000" b="1" dirty="0">
              <a:solidFill>
                <a:srgbClr val="6A9955"/>
              </a:solidFill>
              <a:latin typeface="Consolas" panose="020B0609020204030204" pitchFamily="49" charset="0"/>
            </a:endParaRPr>
          </a:p>
          <a:p>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p>
          <a:p>
            <a:r>
              <a:rPr lang="zh-CN" altLang="en-US" sz="2000" b="1" dirty="0">
                <a:solidFill>
                  <a:srgbClr val="6A9955"/>
                </a:solidFill>
                <a:latin typeface="Consolas" panose="020B0609020204030204" pitchFamily="49" charset="0"/>
              </a:rPr>
              <a:t>显示到标准输出*</a:t>
            </a:r>
            <a:r>
              <a:rPr lang="en-US" altLang="zh-CN" sz="2000" b="1" dirty="0">
                <a:solidFill>
                  <a:srgbClr val="6A9955"/>
                </a:solidFill>
                <a:latin typeface="Consolas" panose="020B0609020204030204" pitchFamily="49" charset="0"/>
              </a:rPr>
              <a:t>/</a:t>
            </a:r>
          </a:p>
          <a:p>
            <a:endParaRPr lang="en-US" altLang="zh-CN" sz="2000" b="1" dirty="0">
              <a:solidFill>
                <a:srgbClr val="6A9955"/>
              </a:solidFill>
              <a:latin typeface="Consolas" panose="020B0609020204030204" pitchFamily="49" charset="0"/>
            </a:endParaRPr>
          </a:p>
          <a:p>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endParaRPr lang="en-US" altLang="zh-CN" sz="2000" b="1" dirty="0">
              <a:solidFill>
                <a:srgbClr val="6A9955"/>
              </a:solidFill>
              <a:latin typeface="Consolas" panose="020B0609020204030204" pitchFamily="49" charset="0"/>
            </a:endParaRPr>
          </a:p>
          <a:p>
            <a:endParaRPr lang="en-US" altLang="zh-CN" sz="2000" b="1" dirty="0">
              <a:solidFill>
                <a:srgbClr val="6A9955"/>
              </a:solidFill>
              <a:effectLst/>
              <a:latin typeface="Consolas" panose="020B0609020204030204" pitchFamily="49" charset="0"/>
            </a:endParaRPr>
          </a:p>
          <a:p>
            <a:r>
              <a:rPr lang="zh-CN" altLang="en-US" sz="2000" b="1" dirty="0">
                <a:solidFill>
                  <a:srgbClr val="D4D4D4"/>
                </a:solidFill>
                <a:latin typeface="Consolas" panose="020B0609020204030204" pitchFamily="49" charset="0"/>
              </a:rPr>
              <a:t>实现一个应用</a:t>
            </a:r>
            <a:r>
              <a:rPr lang="en-US" altLang="zh-CN" sz="2000" b="1" dirty="0">
                <a:solidFill>
                  <a:srgbClr val="D4D4D4"/>
                </a:solidFill>
                <a:latin typeface="Consolas" panose="020B0609020204030204" pitchFamily="49" charset="0"/>
              </a:rPr>
              <a:t>,</a:t>
            </a:r>
            <a:r>
              <a:rPr lang="zh-CN" altLang="en-US" sz="2000" b="1" dirty="0">
                <a:solidFill>
                  <a:srgbClr val="D4D4D4"/>
                </a:solidFill>
                <a:latin typeface="Consolas" panose="020B0609020204030204" pitchFamily="49" charset="0"/>
              </a:rPr>
              <a:t>将“</a:t>
            </a:r>
            <a:r>
              <a:rPr lang="en-US" altLang="zh-CN" sz="2000" b="1" dirty="0">
                <a:solidFill>
                  <a:srgbClr val="D4D4D4"/>
                </a:solidFill>
                <a:latin typeface="Consolas" panose="020B0609020204030204" pitchFamily="49" charset="0"/>
              </a:rPr>
              <a:t>HelloWorld”</a:t>
            </a:r>
            <a:r>
              <a:rPr lang="zh-CN" altLang="en-US" sz="2000" b="1" dirty="0">
                <a:solidFill>
                  <a:srgbClr val="D4D4D4"/>
                </a:solidFill>
                <a:latin typeface="Consolas" panose="020B0609020204030204" pitchFamily="49" charset="0"/>
              </a:rPr>
              <a:t>显示到标准输出</a:t>
            </a:r>
            <a:endParaRPr lang="en-US" altLang="zh-CN" sz="20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7357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34352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主方法</a:t>
            </a:r>
            <a:r>
              <a:rPr lang="en-US" altLang="zh-CN" sz="2800" b="1" dirty="0">
                <a:solidFill>
                  <a:srgbClr val="1557AE"/>
                </a:solidFill>
                <a:cs typeface="黑体" panose="02010609060101010101" pitchFamily="49" charset="-122"/>
                <a:sym typeface="+mn-ea"/>
              </a:rPr>
              <a:t>(main Method)</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每个</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应用程序必须有且只能有的一个方法，程序执行的入口</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格式固定</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public static void main(String[] </a:t>
            </a:r>
            <a:r>
              <a:rPr lang="en-US" altLang="zh-CN" sz="2400" b="1" dirty="0" err="1">
                <a:latin typeface="+mj-lt"/>
                <a:ea typeface="楷体" panose="02010609060101010101" pitchFamily="49" charset="-122"/>
                <a:cs typeface="黑体" panose="02010609060101010101" pitchFamily="49" charset="-122"/>
                <a:sym typeface="+mn-ea"/>
              </a:rPr>
              <a:t>args</a:t>
            </a:r>
            <a:r>
              <a:rPr lang="en-US" altLang="zh-CN" sz="2400" b="1" dirty="0">
                <a:latin typeface="+mj-lt"/>
                <a:ea typeface="楷体" panose="02010609060101010101" pitchFamily="49" charset="-122"/>
                <a:cs typeface="黑体" panose="02010609060101010101" pitchFamily="49" charset="-122"/>
                <a:sym typeface="+mn-ea"/>
              </a:rPr>
              <a:t>){}</a:t>
            </a:r>
            <a:endParaRPr lang="zh-CN" altLang="en-US" sz="2400" b="1" dirty="0">
              <a:latin typeface="+mj-lt"/>
              <a:ea typeface="楷体" panose="02010609060101010101" pitchFamily="49" charset="-122"/>
              <a:cs typeface="黑体" panose="02010609060101010101" pitchFamily="49" charset="-122"/>
              <a:sym typeface="+mn-ea"/>
            </a:endParaRPr>
          </a:p>
        </p:txBody>
      </p:sp>
      <p:sp>
        <p:nvSpPr>
          <p:cNvPr id="6" name="矩形 5">
            <a:extLst>
              <a:ext uri="{FF2B5EF4-FFF2-40B4-BE49-F238E27FC236}">
                <a16:creationId xmlns:a16="http://schemas.microsoft.com/office/drawing/2014/main" id="{176C7E02-7AE5-4220-9530-EE5B35BF8087}"/>
              </a:ext>
            </a:extLst>
          </p:cNvPr>
          <p:cNvSpPr/>
          <p:nvPr/>
        </p:nvSpPr>
        <p:spPr>
          <a:xfrm>
            <a:off x="242276" y="3374165"/>
            <a:ext cx="8548259" cy="3194881"/>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7076DAE3-F44F-400A-A6BC-52E42CD8C520}"/>
              </a:ext>
            </a:extLst>
          </p:cNvPr>
          <p:cNvSpPr/>
          <p:nvPr/>
        </p:nvSpPr>
        <p:spPr>
          <a:xfrm>
            <a:off x="477987" y="3540444"/>
            <a:ext cx="8312548" cy="2554545"/>
          </a:xfrm>
          <a:prstGeom prst="rect">
            <a:avLst/>
          </a:prstGeom>
        </p:spPr>
        <p:txBody>
          <a:bodyPr wrap="square">
            <a:spAutoFit/>
          </a:bodyPr>
          <a:lstStyle/>
          <a:p>
            <a:r>
              <a:rPr lang="en-US" altLang="zh-CN" sz="2000" b="1" dirty="0">
                <a:solidFill>
                  <a:srgbClr val="6A9955"/>
                </a:solidFill>
                <a:latin typeface="Consolas" panose="020B0609020204030204" pitchFamily="49" charset="0"/>
              </a:rPr>
              <a:t>/**</a:t>
            </a:r>
          </a:p>
          <a:p>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p>
          <a:p>
            <a:r>
              <a:rPr lang="zh-CN" altLang="en-US" sz="2000" b="1" dirty="0">
                <a:solidFill>
                  <a:srgbClr val="6A9955"/>
                </a:solidFill>
                <a:latin typeface="Consolas" panose="020B0609020204030204" pitchFamily="49" charset="0"/>
              </a:rPr>
              <a:t>*</a:t>
            </a:r>
            <a:r>
              <a:rPr lang="en-US" altLang="zh-CN" sz="2000" b="1" dirty="0">
                <a:solidFill>
                  <a:srgbClr val="6A9955"/>
                </a:solidFill>
                <a:latin typeface="Consolas" panose="020B0609020204030204" pitchFamily="49" charset="0"/>
              </a:rPr>
              <a:t>/</a:t>
            </a:r>
          </a:p>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a:t>
            </a:r>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static</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void</a:t>
            </a:r>
            <a:r>
              <a:rPr lang="en-US" altLang="zh-CN" sz="2000" b="1" dirty="0">
                <a:solidFill>
                  <a:srgbClr val="D4D4D4"/>
                </a:solidFill>
                <a:latin typeface="Consolas" panose="020B0609020204030204" pitchFamily="49" charset="0"/>
              </a:rPr>
              <a:t> </a:t>
            </a:r>
            <a:r>
              <a:rPr lang="en-US" altLang="zh-CN" sz="2000" b="1" dirty="0">
                <a:solidFill>
                  <a:srgbClr val="DCDCAA"/>
                </a:solidFill>
                <a:latin typeface="Consolas" panose="020B0609020204030204" pitchFamily="49" charset="0"/>
              </a:rPr>
              <a:t>main</a:t>
            </a:r>
            <a:r>
              <a:rPr lang="en-US" altLang="zh-CN" sz="2000" b="1" dirty="0">
                <a:solidFill>
                  <a:srgbClr val="D4D4D4"/>
                </a:solidFill>
                <a:latin typeface="Consolas" panose="020B0609020204030204" pitchFamily="49" charset="0"/>
              </a:rPr>
              <a:t>(</a:t>
            </a:r>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err="1">
                <a:solidFill>
                  <a:srgbClr val="9CDCFE"/>
                </a:solidFill>
                <a:latin typeface="Consolas" panose="020B0609020204030204" pitchFamily="49" charset="0"/>
              </a:rPr>
              <a:t>args</a:t>
            </a:r>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a:t>
            </a:r>
            <a:endParaRPr lang="en-US" altLang="zh-CN" sz="2000" b="1"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32992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5002716"/>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类和变量的引用</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输出“</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Hello World</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r>
              <a:rPr lang="en-US" altLang="zh-CN" sz="2400" b="1" dirty="0" err="1">
                <a:solidFill>
                  <a:srgbClr val="1557AE"/>
                </a:solidFill>
                <a:latin typeface="+mj-lt"/>
                <a:ea typeface="楷体" panose="02010609060101010101" pitchFamily="49" charset="-122"/>
                <a:sym typeface="+mn-ea"/>
              </a:rPr>
              <a:t>System.out.println</a:t>
            </a:r>
            <a:r>
              <a:rPr lang="en-US" altLang="zh-CN" sz="2400" b="1" dirty="0">
                <a:solidFill>
                  <a:srgbClr val="1557AE"/>
                </a:solidFill>
                <a:latin typeface="+mj-lt"/>
                <a:ea typeface="楷体" panose="02010609060101010101" pitchFamily="49" charset="-122"/>
                <a:sym typeface="+mn-ea"/>
              </a:rPr>
              <a:t>(“Hello World");</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System: </a:t>
            </a:r>
            <a:r>
              <a:rPr lang="zh-CN" altLang="en-US" sz="2400" b="1" dirty="0">
                <a:latin typeface="+mj-lt"/>
                <a:ea typeface="楷体" panose="02010609060101010101" pitchFamily="49" charset="-122"/>
                <a:cs typeface="黑体" panose="02010609060101010101" pitchFamily="49" charset="-122"/>
                <a:sym typeface="+mn-ea"/>
              </a:rPr>
              <a:t>是</a:t>
            </a:r>
            <a:r>
              <a:rPr lang="en-US" altLang="zh-CN" sz="2400" b="1" dirty="0" err="1">
                <a:latin typeface="+mj-lt"/>
                <a:ea typeface="楷体" panose="02010609060101010101" pitchFamily="49" charset="-122"/>
                <a:cs typeface="黑体" panose="02010609060101010101" pitchFamily="49" charset="-122"/>
                <a:sym typeface="+mn-ea"/>
              </a:rPr>
              <a:t>java.lang</a:t>
            </a:r>
            <a:r>
              <a:rPr lang="zh-CN" altLang="en-US" sz="2400" b="1" dirty="0">
                <a:latin typeface="+mj-lt"/>
                <a:ea typeface="楷体" panose="02010609060101010101" pitchFamily="49" charset="-122"/>
                <a:cs typeface="黑体" panose="02010609060101010101" pitchFamily="49" charset="-122"/>
                <a:sym typeface="+mn-ea"/>
              </a:rPr>
              <a:t>包中的类</a:t>
            </a:r>
            <a:r>
              <a:rPr lang="en-US" altLang="zh-CN" sz="2400" b="1" dirty="0">
                <a:latin typeface="+mj-lt"/>
                <a:ea typeface="楷体" panose="02010609060101010101" pitchFamily="49" charset="-122"/>
                <a:cs typeface="黑体" panose="02010609060101010101" pitchFamily="49" charset="-122"/>
                <a:sym typeface="+mn-ea"/>
              </a:rPr>
              <a:t>,</a:t>
            </a:r>
            <a:r>
              <a:rPr lang="en-US" altLang="zh-CN" sz="2400" b="1" dirty="0">
                <a:ea typeface="楷体" panose="02010609060101010101" pitchFamily="49" charset="-122"/>
                <a:cs typeface="黑体" panose="02010609060101010101" pitchFamily="49" charset="-122"/>
                <a:sym typeface="+mn-ea"/>
              </a:rPr>
              <a:t> Java</a:t>
            </a:r>
            <a:r>
              <a:rPr lang="zh-CN" altLang="en-US" sz="2400" b="1" dirty="0">
                <a:ea typeface="楷体" panose="02010609060101010101" pitchFamily="49" charset="-122"/>
                <a:cs typeface="黑体" panose="02010609060101010101" pitchFamily="49" charset="-122"/>
                <a:sym typeface="+mn-ea"/>
              </a:rPr>
              <a:t>类默认都引入</a:t>
            </a:r>
            <a:r>
              <a:rPr lang="en-US" altLang="zh-CN" sz="2400" b="1" dirty="0">
                <a:ea typeface="楷体" panose="02010609060101010101" pitchFamily="49" charset="-122"/>
                <a:cs typeface="黑体" panose="02010609060101010101" pitchFamily="49" charset="-122"/>
                <a:sym typeface="+mn-ea"/>
              </a:rPr>
              <a:t>java.lang.*</a:t>
            </a: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out</a:t>
            </a:r>
            <a:r>
              <a:rPr lang="zh-CN" altLang="en-US" sz="2400" b="1" dirty="0">
                <a:latin typeface="+mj-lt"/>
                <a:ea typeface="楷体" panose="02010609060101010101" pitchFamily="49" charset="-122"/>
                <a:cs typeface="黑体" panose="02010609060101010101" pitchFamily="49" charset="-122"/>
                <a:sym typeface="+mn-ea"/>
              </a:rPr>
              <a:t>是</a:t>
            </a:r>
            <a:r>
              <a:rPr lang="en-US" altLang="zh-CN" sz="2400" b="1" dirty="0">
                <a:latin typeface="+mj-lt"/>
                <a:ea typeface="楷体" panose="02010609060101010101" pitchFamily="49" charset="-122"/>
                <a:cs typeface="黑体" panose="02010609060101010101" pitchFamily="49" charset="-122"/>
                <a:sym typeface="+mn-ea"/>
              </a:rPr>
              <a:t>System</a:t>
            </a:r>
            <a:r>
              <a:rPr lang="zh-CN" altLang="en-US" sz="2400" b="1" dirty="0">
                <a:latin typeface="+mj-lt"/>
                <a:ea typeface="楷体" panose="02010609060101010101" pitchFamily="49" charset="-122"/>
                <a:cs typeface="黑体" panose="02010609060101010101" pitchFamily="49" charset="-122"/>
                <a:sym typeface="+mn-ea"/>
              </a:rPr>
              <a:t>类的静态成员字段，类型为</a:t>
            </a:r>
            <a:r>
              <a:rPr lang="en-US" altLang="zh-CN" sz="2400" b="1" dirty="0" err="1">
                <a:latin typeface="+mj-lt"/>
                <a:ea typeface="楷体" panose="02010609060101010101" pitchFamily="49" charset="-122"/>
                <a:cs typeface="黑体" panose="02010609060101010101" pitchFamily="49" charset="-122"/>
                <a:sym typeface="+mn-ea"/>
              </a:rPr>
              <a:t>PrintStream</a:t>
            </a:r>
            <a:r>
              <a:rPr lang="zh-CN" altLang="en-US" sz="2400" b="1" dirty="0">
                <a:latin typeface="+mj-lt"/>
                <a:ea typeface="楷体" panose="02010609060101010101" pitchFamily="49" charset="-122"/>
                <a:cs typeface="黑体" panose="02010609060101010101" pitchFamily="49" charset="-122"/>
                <a:sym typeface="+mn-ea"/>
              </a:rPr>
              <a:t>，</a:t>
            </a:r>
            <a:r>
              <a:rPr lang="en-US" altLang="zh-CN" sz="2400" b="1" dirty="0">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PrintStream</a:t>
            </a:r>
            <a:r>
              <a:rPr lang="zh-CN" altLang="en-US" sz="2400" b="1" dirty="0">
                <a:ea typeface="楷体" panose="02010609060101010101" pitchFamily="49" charset="-122"/>
                <a:cs typeface="黑体" panose="02010609060101010101" pitchFamily="49" charset="-122"/>
                <a:sym typeface="+mn-ea"/>
              </a:rPr>
              <a:t>类实现标准输出流</a:t>
            </a:r>
            <a:endParaRPr lang="en-US" altLang="zh-CN" sz="2400" b="1" dirty="0">
              <a:latin typeface="+mj-lt"/>
              <a:ea typeface="楷体" panose="02010609060101010101" pitchFamily="49" charset="-122"/>
              <a:cs typeface="黑体" panose="02010609060101010101" pitchFamily="49" charset="-122"/>
              <a:sym typeface="+mn-ea"/>
            </a:endParaRPr>
          </a:p>
          <a:p>
            <a:pPr lvl="2">
              <a:lnSpc>
                <a:spcPct val="120000"/>
              </a:lnSpc>
            </a:pPr>
            <a:endParaRPr lang="en-US" altLang="zh-CN" sz="2400" b="1" dirty="0">
              <a:latin typeface="+mj-lt"/>
              <a:ea typeface="楷体" panose="02010609060101010101" pitchFamily="49" charset="-122"/>
              <a:cs typeface="黑体" panose="02010609060101010101" pitchFamily="49" charset="-122"/>
              <a:sym typeface="+mn-ea"/>
            </a:endParaRPr>
          </a:p>
          <a:p>
            <a:pPr lvl="2">
              <a:lnSpc>
                <a:spcPct val="120000"/>
              </a:lnSpc>
            </a:pPr>
            <a:endParaRPr lang="en-US" altLang="zh-CN"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引用实例</a:t>
            </a:r>
            <a:r>
              <a:rPr lang="en-US" altLang="zh-CN" sz="2400" b="1" dirty="0">
                <a:latin typeface="+mj-lt"/>
                <a:ea typeface="楷体" panose="02010609060101010101" pitchFamily="49" charset="-122"/>
                <a:cs typeface="黑体" panose="02010609060101010101" pitchFamily="49" charset="-122"/>
                <a:sym typeface="+mn-ea"/>
              </a:rPr>
              <a:t>out</a:t>
            </a:r>
            <a:r>
              <a:rPr lang="zh-CN" altLang="en-US" sz="2400" b="1" dirty="0">
                <a:latin typeface="+mj-lt"/>
                <a:ea typeface="楷体" panose="02010609060101010101" pitchFamily="49" charset="-122"/>
                <a:cs typeface="黑体" panose="02010609060101010101" pitchFamily="49" charset="-122"/>
                <a:sym typeface="+mn-ea"/>
              </a:rPr>
              <a:t>的方法</a:t>
            </a:r>
            <a:r>
              <a:rPr lang="en-US" altLang="zh-CN" sz="2400" b="1" dirty="0" err="1">
                <a:latin typeface="+mj-lt"/>
                <a:ea typeface="楷体" panose="02010609060101010101" pitchFamily="49" charset="-122"/>
                <a:cs typeface="黑体" panose="02010609060101010101" pitchFamily="49" charset="-122"/>
                <a:sym typeface="+mn-ea"/>
              </a:rPr>
              <a:t>println</a:t>
            </a:r>
            <a:r>
              <a:rPr lang="en-US" altLang="zh-CN" sz="2400" b="1" dirty="0">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变量和方法的引用通过“</a:t>
            </a:r>
            <a:r>
              <a:rPr lang="en-US" altLang="zh-CN" sz="2400" b="1" dirty="0">
                <a:latin typeface="+mj-lt"/>
                <a:ea typeface="楷体" panose="02010609060101010101" pitchFamily="49" charset="-122"/>
                <a:cs typeface="黑体" panose="02010609060101010101" pitchFamily="49" charset="-122"/>
                <a:sym typeface="+mn-ea"/>
              </a:rPr>
              <a:t>.”</a:t>
            </a:r>
            <a:r>
              <a:rPr lang="zh-CN" altLang="en-US" sz="2400" b="1" dirty="0">
                <a:latin typeface="+mj-lt"/>
                <a:ea typeface="楷体" panose="02010609060101010101" pitchFamily="49" charset="-122"/>
                <a:cs typeface="黑体" panose="02010609060101010101" pitchFamily="49" charset="-122"/>
                <a:sym typeface="+mn-ea"/>
              </a:rPr>
              <a:t>实现</a:t>
            </a:r>
          </a:p>
          <a:p>
            <a:pPr lvl="1">
              <a:lnSpc>
                <a:spcPct val="120000"/>
              </a:lnSpc>
            </a:pP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6" name="矩形 5">
            <a:extLst>
              <a:ext uri="{FF2B5EF4-FFF2-40B4-BE49-F238E27FC236}">
                <a16:creationId xmlns:a16="http://schemas.microsoft.com/office/drawing/2014/main" id="{EB642206-EB2E-4AAD-8093-EEE8ECE688B6}"/>
              </a:ext>
            </a:extLst>
          </p:cNvPr>
          <p:cNvSpPr/>
          <p:nvPr/>
        </p:nvSpPr>
        <p:spPr>
          <a:xfrm>
            <a:off x="975437" y="3819750"/>
            <a:ext cx="7193125" cy="628101"/>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569CD6"/>
                </a:solidFill>
                <a:latin typeface="Consolas" panose="020B0609020204030204" pitchFamily="49" charset="0"/>
              </a:rPr>
              <a:t>public</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static</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final</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PrintStream</a:t>
            </a:r>
            <a:r>
              <a:rPr lang="en-US" altLang="zh-CN" sz="2400" b="1" dirty="0">
                <a:solidFill>
                  <a:srgbClr val="D4D4D4"/>
                </a:solidFill>
                <a:latin typeface="Consolas" panose="020B0609020204030204" pitchFamily="49" charset="0"/>
              </a:rPr>
              <a:t> out</a:t>
            </a:r>
            <a:r>
              <a:rPr lang="zh-CN" altLang="en-US" sz="2400" b="1" dirty="0">
                <a:solidFill>
                  <a:srgbClr val="D4D4D4"/>
                </a:solidFill>
                <a:latin typeface="Consolas" panose="020B0609020204030204" pitchFamily="49" charset="0"/>
              </a:rPr>
              <a:t>；</a:t>
            </a:r>
            <a:endParaRPr lang="en-US" altLang="zh-CN" sz="2400" b="1"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237886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786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书写规范</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花括号对“</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－类，方法</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语句分号“</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结尾</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区分大小写</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对齐和缩进（可读性）</a:t>
            </a:r>
          </a:p>
          <a:p>
            <a:pPr lvl="1">
              <a:lnSpc>
                <a:spcPct val="120000"/>
              </a:lnSpc>
            </a:pPr>
            <a:endParaRPr lang="zh-CN" altLang="en-US" sz="2400" b="1" dirty="0">
              <a:solidFill>
                <a:srgbClr val="1557AE"/>
              </a:solidFill>
              <a:latin typeface="+mj-lt"/>
              <a:ea typeface="楷体" panose="02010609060101010101" pitchFamily="49" charset="-122"/>
              <a:cs typeface="黑体" panose="02010609060101010101" pitchFamily="49" charset="-122"/>
              <a:sym typeface="+mn-ea"/>
            </a:endParaRPr>
          </a:p>
        </p:txBody>
      </p:sp>
      <p:sp>
        <p:nvSpPr>
          <p:cNvPr id="6" name="矩形 5">
            <a:extLst>
              <a:ext uri="{FF2B5EF4-FFF2-40B4-BE49-F238E27FC236}">
                <a16:creationId xmlns:a16="http://schemas.microsoft.com/office/drawing/2014/main" id="{1ABD6BB5-BE27-4255-9DFF-B0B57EEDA214}"/>
              </a:ext>
            </a:extLst>
          </p:cNvPr>
          <p:cNvSpPr/>
          <p:nvPr/>
        </p:nvSpPr>
        <p:spPr>
          <a:xfrm>
            <a:off x="550098" y="3250851"/>
            <a:ext cx="7979508" cy="2554546"/>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F09E60EF-F803-42DF-A431-4DE1FC5615C4}"/>
              </a:ext>
            </a:extLst>
          </p:cNvPr>
          <p:cNvSpPr/>
          <p:nvPr/>
        </p:nvSpPr>
        <p:spPr>
          <a:xfrm>
            <a:off x="767156" y="3250850"/>
            <a:ext cx="8312548" cy="2554545"/>
          </a:xfrm>
          <a:prstGeom prst="rect">
            <a:avLst/>
          </a:prstGeom>
        </p:spPr>
        <p:txBody>
          <a:bodyPr wrap="square">
            <a:spAutoFit/>
          </a:bodyPr>
          <a:lstStyle/>
          <a:p>
            <a:r>
              <a:rPr lang="en-US" altLang="zh-CN" sz="2000" b="1" dirty="0">
                <a:solidFill>
                  <a:srgbClr val="6A9955"/>
                </a:solidFill>
                <a:latin typeface="Consolas" panose="020B0609020204030204" pitchFamily="49" charset="0"/>
              </a:rPr>
              <a:t>/**</a:t>
            </a:r>
          </a:p>
          <a:p>
            <a:r>
              <a:rPr lang="zh-CN" altLang="en-US" sz="2000" b="1" dirty="0">
                <a:solidFill>
                  <a:srgbClr val="6A9955"/>
                </a:solidFill>
                <a:latin typeface="Consolas" panose="020B0609020204030204" pitchFamily="49" charset="0"/>
              </a:rPr>
              <a:t>实现一个应用</a:t>
            </a:r>
            <a:r>
              <a:rPr lang="en-US" altLang="zh-CN" sz="2000" b="1" dirty="0">
                <a:solidFill>
                  <a:srgbClr val="6A9955"/>
                </a:solidFill>
                <a:latin typeface="Consolas" panose="020B0609020204030204" pitchFamily="49" charset="0"/>
              </a:rPr>
              <a:t>,</a:t>
            </a:r>
            <a:r>
              <a:rPr lang="zh-CN" altLang="en-US" sz="2000" b="1" dirty="0">
                <a:solidFill>
                  <a:srgbClr val="6A9955"/>
                </a:solidFill>
                <a:latin typeface="Consolas" panose="020B0609020204030204" pitchFamily="49" charset="0"/>
              </a:rPr>
              <a:t>将“</a:t>
            </a:r>
            <a:r>
              <a:rPr lang="en-US" altLang="zh-CN" sz="2000" b="1" dirty="0">
                <a:solidFill>
                  <a:srgbClr val="6A9955"/>
                </a:solidFill>
                <a:latin typeface="Consolas" panose="020B0609020204030204" pitchFamily="49" charset="0"/>
              </a:rPr>
              <a:t>HelloWorld”</a:t>
            </a:r>
            <a:r>
              <a:rPr lang="zh-CN" altLang="en-US" sz="2000" b="1" dirty="0">
                <a:solidFill>
                  <a:srgbClr val="6A9955"/>
                </a:solidFill>
                <a:latin typeface="Consolas" panose="020B0609020204030204" pitchFamily="49" charset="0"/>
              </a:rPr>
              <a:t>显示到标准输出</a:t>
            </a:r>
          </a:p>
          <a:p>
            <a:r>
              <a:rPr lang="zh-CN" altLang="en-US" sz="2000" b="1" dirty="0">
                <a:solidFill>
                  <a:srgbClr val="6A9955"/>
                </a:solidFill>
                <a:latin typeface="Consolas" panose="020B0609020204030204" pitchFamily="49" charset="0"/>
              </a:rPr>
              <a:t>*</a:t>
            </a:r>
            <a:r>
              <a:rPr lang="en-US" altLang="zh-CN" sz="2000" b="1" dirty="0">
                <a:solidFill>
                  <a:srgbClr val="6A9955"/>
                </a:solidFill>
                <a:latin typeface="Consolas" panose="020B0609020204030204" pitchFamily="49" charset="0"/>
              </a:rPr>
              <a:t>/</a:t>
            </a:r>
          </a:p>
          <a:p>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class</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HelloWorld</a:t>
            </a:r>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public</a:t>
            </a:r>
            <a:r>
              <a:rPr lang="en-US" altLang="zh-CN" sz="2000" b="1" dirty="0">
                <a:solidFill>
                  <a:srgbClr val="D4D4D4"/>
                </a:solidFill>
                <a:latin typeface="Consolas" panose="020B0609020204030204" pitchFamily="49" charset="0"/>
              </a:rPr>
              <a:t> </a:t>
            </a:r>
            <a:r>
              <a:rPr lang="en-US" altLang="zh-CN" sz="2000" b="1" dirty="0">
                <a:solidFill>
                  <a:srgbClr val="569CD6"/>
                </a:solidFill>
                <a:latin typeface="Consolas" panose="020B0609020204030204" pitchFamily="49" charset="0"/>
              </a:rPr>
              <a:t>static</a:t>
            </a:r>
            <a:r>
              <a:rPr lang="en-US" altLang="zh-CN" sz="2000" b="1" dirty="0">
                <a:solidFill>
                  <a:srgbClr val="D4D4D4"/>
                </a:solidFill>
                <a:latin typeface="Consolas" panose="020B0609020204030204" pitchFamily="49" charset="0"/>
              </a:rPr>
              <a:t> </a:t>
            </a:r>
            <a:r>
              <a:rPr lang="en-US" altLang="zh-CN" sz="2000" b="1" dirty="0">
                <a:solidFill>
                  <a:srgbClr val="4EC9B0"/>
                </a:solidFill>
                <a:latin typeface="Consolas" panose="020B0609020204030204" pitchFamily="49" charset="0"/>
              </a:rPr>
              <a:t>void</a:t>
            </a:r>
            <a:r>
              <a:rPr lang="en-US" altLang="zh-CN" sz="2000" b="1" dirty="0">
                <a:solidFill>
                  <a:srgbClr val="D4D4D4"/>
                </a:solidFill>
                <a:latin typeface="Consolas" panose="020B0609020204030204" pitchFamily="49" charset="0"/>
              </a:rPr>
              <a:t> </a:t>
            </a:r>
            <a:r>
              <a:rPr lang="en-US" altLang="zh-CN" sz="2000" b="1" dirty="0">
                <a:solidFill>
                  <a:srgbClr val="DCDCAA"/>
                </a:solidFill>
                <a:latin typeface="Consolas" panose="020B0609020204030204" pitchFamily="49" charset="0"/>
              </a:rPr>
              <a:t>main</a:t>
            </a:r>
            <a:r>
              <a:rPr lang="en-US" altLang="zh-CN" sz="2000" b="1" dirty="0">
                <a:solidFill>
                  <a:srgbClr val="D4D4D4"/>
                </a:solidFill>
                <a:latin typeface="Consolas" panose="020B0609020204030204" pitchFamily="49" charset="0"/>
              </a:rPr>
              <a:t>(</a:t>
            </a:r>
            <a:r>
              <a:rPr lang="en-US" altLang="zh-CN" sz="2000" b="1" dirty="0">
                <a:solidFill>
                  <a:srgbClr val="4EC9B0"/>
                </a:solidFill>
                <a:latin typeface="Consolas" panose="020B0609020204030204" pitchFamily="49" charset="0"/>
              </a:rPr>
              <a:t>String</a:t>
            </a:r>
            <a:r>
              <a:rPr lang="en-US" altLang="zh-CN" sz="2000" b="1" dirty="0">
                <a:solidFill>
                  <a:srgbClr val="D4D4D4"/>
                </a:solidFill>
                <a:latin typeface="Consolas" panose="020B0609020204030204" pitchFamily="49" charset="0"/>
              </a:rPr>
              <a:t>[] </a:t>
            </a:r>
            <a:r>
              <a:rPr lang="en-US" altLang="zh-CN" sz="2000" b="1" dirty="0" err="1">
                <a:solidFill>
                  <a:srgbClr val="9CDCFE"/>
                </a:solidFill>
                <a:latin typeface="Consolas" panose="020B0609020204030204" pitchFamily="49" charset="0"/>
              </a:rPr>
              <a:t>args</a:t>
            </a:r>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    </a:t>
            </a:r>
            <a:r>
              <a:rPr lang="en-US" altLang="zh-CN" sz="2000" b="1" dirty="0" err="1">
                <a:solidFill>
                  <a:srgbClr val="4EC9B0"/>
                </a:solidFill>
                <a:latin typeface="Consolas" panose="020B0609020204030204" pitchFamily="49" charset="0"/>
              </a:rPr>
              <a:t>System</a:t>
            </a:r>
            <a:r>
              <a:rPr lang="en-US" altLang="zh-CN" sz="2000" b="1" dirty="0" err="1">
                <a:solidFill>
                  <a:srgbClr val="D4D4D4"/>
                </a:solidFill>
                <a:latin typeface="Consolas" panose="020B0609020204030204" pitchFamily="49" charset="0"/>
              </a:rPr>
              <a:t>.</a:t>
            </a:r>
            <a:r>
              <a:rPr lang="en-US" altLang="zh-CN" sz="2000" b="1" dirty="0" err="1">
                <a:solidFill>
                  <a:srgbClr val="4FC1FF"/>
                </a:solidFill>
                <a:latin typeface="Consolas" panose="020B0609020204030204" pitchFamily="49" charset="0"/>
              </a:rPr>
              <a:t>out</a:t>
            </a:r>
            <a:r>
              <a:rPr lang="en-US" altLang="zh-CN" sz="2000" b="1" dirty="0" err="1">
                <a:solidFill>
                  <a:srgbClr val="D4D4D4"/>
                </a:solidFill>
                <a:latin typeface="Consolas" panose="020B0609020204030204" pitchFamily="49" charset="0"/>
              </a:rPr>
              <a:t>.</a:t>
            </a:r>
            <a:r>
              <a:rPr lang="en-US" altLang="zh-CN" sz="2000" b="1" dirty="0" err="1">
                <a:solidFill>
                  <a:srgbClr val="DCDCAA"/>
                </a:solidFill>
                <a:latin typeface="Consolas" panose="020B0609020204030204" pitchFamily="49" charset="0"/>
              </a:rPr>
              <a:t>println</a:t>
            </a:r>
            <a:r>
              <a:rPr lang="en-US" altLang="zh-CN" sz="2000" b="1" dirty="0">
                <a:solidFill>
                  <a:srgbClr val="D4D4D4"/>
                </a:solidFill>
                <a:latin typeface="Consolas" panose="020B0609020204030204" pitchFamily="49" charset="0"/>
              </a:rPr>
              <a:t>(</a:t>
            </a:r>
            <a:r>
              <a:rPr lang="en-US" altLang="zh-CN" sz="2000" b="1" dirty="0">
                <a:solidFill>
                  <a:srgbClr val="CE9178"/>
                </a:solidFill>
                <a:latin typeface="Consolas" panose="020B0609020204030204" pitchFamily="49" charset="0"/>
              </a:rPr>
              <a:t>“Hello World"</a:t>
            </a:r>
            <a:r>
              <a:rPr lang="en-US" altLang="zh-CN" sz="2000" b="1" dirty="0">
                <a:solidFill>
                  <a:srgbClr val="D4D4D4"/>
                </a:solidFill>
                <a:latin typeface="Consolas" panose="020B0609020204030204" pitchFamily="49" charset="0"/>
              </a:rPr>
              <a:t>);</a:t>
            </a:r>
          </a:p>
          <a:p>
            <a:r>
              <a:rPr lang="en-US" altLang="zh-CN" sz="2000" b="1" dirty="0">
                <a:solidFill>
                  <a:srgbClr val="D4D4D4"/>
                </a:solidFill>
                <a:latin typeface="Consolas" panose="020B0609020204030204" pitchFamily="49" charset="0"/>
              </a:rPr>
              <a:t>    }</a:t>
            </a:r>
          </a:p>
          <a:p>
            <a:r>
              <a:rPr lang="en-US" altLang="zh-CN" sz="2000" b="1" dirty="0">
                <a:solidFill>
                  <a:srgbClr val="D4D4D4"/>
                </a:solidFill>
                <a:latin typeface="Consolas" panose="020B0609020204030204" pitchFamily="49" charset="0"/>
              </a:rPr>
              <a:t>}</a:t>
            </a:r>
            <a:endParaRPr lang="en-US" altLang="zh-CN" sz="2000" b="1" dirty="0">
              <a:solidFill>
                <a:srgbClr val="D4D4D4"/>
              </a:solidFill>
              <a:effectLst/>
              <a:latin typeface="Consolas" panose="020B0609020204030204" pitchFamily="49" charset="0"/>
            </a:endParaRPr>
          </a:p>
        </p:txBody>
      </p:sp>
      <p:pic>
        <p:nvPicPr>
          <p:cNvPr id="3" name="图片 2">
            <a:extLst>
              <a:ext uri="{FF2B5EF4-FFF2-40B4-BE49-F238E27FC236}">
                <a16:creationId xmlns:a16="http://schemas.microsoft.com/office/drawing/2014/main" id="{781D5EEC-46C5-4932-B8A7-F2D4138336E0}"/>
              </a:ext>
            </a:extLst>
          </p:cNvPr>
          <p:cNvPicPr>
            <a:picLocks noChangeAspect="1"/>
          </p:cNvPicPr>
          <p:nvPr/>
        </p:nvPicPr>
        <p:blipFill>
          <a:blip r:embed="rId3"/>
          <a:stretch>
            <a:fillRect/>
          </a:stretch>
        </p:blipFill>
        <p:spPr>
          <a:xfrm>
            <a:off x="550098" y="5988649"/>
            <a:ext cx="7979508" cy="762510"/>
          </a:xfrm>
          <a:prstGeom prst="rect">
            <a:avLst/>
          </a:prstGeom>
        </p:spPr>
      </p:pic>
    </p:spTree>
    <p:extLst>
      <p:ext uri="{BB962C8B-B14F-4D97-AF65-F5344CB8AC3E}">
        <p14:creationId xmlns:p14="http://schemas.microsoft.com/office/powerpoint/2010/main" val="382000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1980029" cy="630942"/>
          </a:xfrm>
          <a:prstGeom prst="rect">
            <a:avLst/>
          </a:prstGeom>
          <a:noFill/>
        </p:spPr>
        <p:txBody>
          <a:bodyPr wrap="none" rtlCol="0">
            <a:spAutoFit/>
          </a:bodyPr>
          <a:lstStyle/>
          <a:p>
            <a:r>
              <a:rPr lang="zh-CN" altLang="en-US" sz="3500" b="1" dirty="0">
                <a:solidFill>
                  <a:srgbClr val="1557AE"/>
                </a:solidFill>
                <a:latin typeface="微软雅黑" panose="020B0503020204020204" pitchFamily="34" charset="-122"/>
                <a:ea typeface="微软雅黑" panose="020B0503020204020204" pitchFamily="34" charset="-122"/>
              </a:rPr>
              <a:t>课程介绍</a:t>
            </a:r>
          </a:p>
        </p:txBody>
      </p:sp>
      <p:sp>
        <p:nvSpPr>
          <p:cNvPr id="7" name="文本框 6"/>
          <p:cNvSpPr txBox="1"/>
          <p:nvPr/>
        </p:nvSpPr>
        <p:spPr>
          <a:xfrm>
            <a:off x="400050" y="1143635"/>
            <a:ext cx="8338820" cy="1947393"/>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考核方式</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编程实践，书写实验报告（</a:t>
            </a:r>
            <a:r>
              <a:rPr lang="en-US" altLang="zh-CN" sz="2400" b="1" dirty="0">
                <a:latin typeface="+mj-lt"/>
                <a:ea typeface="楷体" panose="02010609060101010101" pitchFamily="49" charset="-122"/>
                <a:cs typeface="黑体" panose="02010609060101010101" pitchFamily="49" charset="-122"/>
                <a:sym typeface="+mn-ea"/>
              </a:rPr>
              <a:t>40%</a:t>
            </a:r>
            <a:r>
              <a:rPr lang="zh-CN" altLang="en-US" sz="2400" b="1" dirty="0">
                <a:latin typeface="+mj-lt"/>
                <a:ea typeface="楷体" panose="02010609060101010101" pitchFamily="49" charset="-122"/>
                <a:cs typeface="黑体" panose="02010609060101010101" pitchFamily="49" charset="-122"/>
                <a:sym typeface="+mn-ea"/>
              </a:rPr>
              <a:t>）</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试卷考核（</a:t>
            </a:r>
            <a:r>
              <a:rPr lang="en-US" altLang="zh-CN" sz="2400" b="1" dirty="0">
                <a:latin typeface="+mj-lt"/>
                <a:ea typeface="楷体" panose="02010609060101010101" pitchFamily="49" charset="-122"/>
                <a:cs typeface="黑体" panose="02010609060101010101" pitchFamily="49" charset="-122"/>
                <a:sym typeface="+mn-ea"/>
              </a:rPr>
              <a:t>50%</a:t>
            </a:r>
            <a:r>
              <a:rPr lang="zh-CN" altLang="en-US" sz="2400" b="1" dirty="0">
                <a:latin typeface="+mj-lt"/>
                <a:ea typeface="楷体" panose="02010609060101010101" pitchFamily="49" charset="-122"/>
                <a:cs typeface="黑体" panose="02010609060101010101" pitchFamily="49" charset="-122"/>
                <a:sym typeface="+mn-ea"/>
              </a:rPr>
              <a:t>）</a:t>
            </a:r>
          </a:p>
          <a:p>
            <a:pPr marL="800100" lvl="1" indent="-342900">
              <a:lnSpc>
                <a:spcPct val="125000"/>
              </a:lnSpc>
              <a:buFont typeface="Wingdings" panose="05000000000000000000" charset="0"/>
              <a:buChar char="p"/>
            </a:pPr>
            <a:r>
              <a:rPr lang="zh-CN" altLang="en-US" sz="2400" b="1" dirty="0">
                <a:latin typeface="+mj-lt"/>
                <a:ea typeface="楷体" panose="02010609060101010101" pitchFamily="49" charset="-122"/>
                <a:cs typeface="黑体" panose="02010609060101010101" pitchFamily="49" charset="-122"/>
                <a:sym typeface="+mn-ea"/>
              </a:rPr>
              <a:t>课堂表现（</a:t>
            </a:r>
            <a:r>
              <a:rPr lang="en-US" altLang="zh-CN" sz="2400" b="1" dirty="0">
                <a:latin typeface="+mj-lt"/>
                <a:ea typeface="楷体" panose="02010609060101010101" pitchFamily="49" charset="-122"/>
                <a:cs typeface="黑体" panose="02010609060101010101" pitchFamily="49" charset="-122"/>
                <a:sym typeface="+mn-ea"/>
              </a:rPr>
              <a:t>10%</a:t>
            </a:r>
            <a:r>
              <a:rPr lang="zh-CN" altLang="en-US" sz="2400" b="1" dirty="0">
                <a:latin typeface="+mj-lt"/>
                <a:ea typeface="楷体" panose="02010609060101010101" pitchFamily="49" charset="-122"/>
                <a:cs typeface="黑体" panose="02010609060101010101" pitchFamily="49" charset="-122"/>
                <a:sym typeface="+mn-ea"/>
              </a:rPr>
              <a:t>）</a:t>
            </a:r>
          </a:p>
        </p:txBody>
      </p:sp>
    </p:spTree>
    <p:extLst>
      <p:ext uri="{BB962C8B-B14F-4D97-AF65-F5344CB8AC3E}">
        <p14:creationId xmlns:p14="http://schemas.microsoft.com/office/powerpoint/2010/main" val="298339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408111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引入类和包</a:t>
            </a:r>
            <a:r>
              <a:rPr lang="en-US" altLang="zh-CN" sz="2800" b="1" dirty="0">
                <a:solidFill>
                  <a:srgbClr val="1557AE"/>
                </a:solidFill>
                <a:cs typeface="黑体" panose="02010609060101010101" pitchFamily="49" charset="-122"/>
                <a:sym typeface="+mn-ea"/>
              </a:rPr>
              <a:t>—</a:t>
            </a:r>
            <a:r>
              <a:rPr lang="zh-CN" altLang="en-US" sz="2800" b="1" dirty="0">
                <a:solidFill>
                  <a:srgbClr val="1557AE"/>
                </a:solidFill>
                <a:cs typeface="黑体" panose="02010609060101010101" pitchFamily="49" charset="-122"/>
                <a:sym typeface="+mn-ea"/>
              </a:rPr>
              <a:t>以</a:t>
            </a:r>
            <a:r>
              <a:rPr lang="en-US" altLang="zh-CN" sz="2800" b="1" dirty="0">
                <a:solidFill>
                  <a:srgbClr val="1557AE"/>
                </a:solidFill>
                <a:cs typeface="黑体" panose="02010609060101010101" pitchFamily="49" charset="-122"/>
                <a:sym typeface="+mn-ea"/>
              </a:rPr>
              <a:t>Applet</a:t>
            </a:r>
            <a:r>
              <a:rPr lang="zh-CN" altLang="en-US" sz="2800" b="1" dirty="0">
                <a:solidFill>
                  <a:srgbClr val="1557AE"/>
                </a:solidFill>
                <a:cs typeface="黑体" panose="02010609060101010101" pitchFamily="49" charset="-122"/>
                <a:sym typeface="+mn-ea"/>
              </a:rPr>
              <a:t>程序为例</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引入特定的类</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(Class)</a:t>
            </a:r>
          </a:p>
          <a:p>
            <a:pPr marL="800100" lvl="1"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lvl="1">
              <a:lnSpc>
                <a:spcPct val="120000"/>
              </a:lnSpc>
            </a:pPr>
            <a:endParaRPr lang="zh-CN" altLang="en-US"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引入整个包</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(Package)</a:t>
            </a:r>
          </a:p>
          <a:p>
            <a:pPr marL="800100" lvl="1"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609600" indent="-609600" eaLnBrk="1" hangingPunct="1">
              <a:buSzPct val="90000"/>
              <a:buFontTx/>
              <a:buNone/>
            </a:pPr>
            <a:r>
              <a:rPr lang="zh-CN" altLang="en-US" sz="2400" b="1" dirty="0">
                <a:latin typeface="+mj-lt"/>
                <a:ea typeface="楷体" panose="02010609060101010101" pitchFamily="49" charset="-122"/>
                <a:cs typeface="黑体" panose="02010609060101010101" pitchFamily="49" charset="-122"/>
                <a:sym typeface="+mn-ea"/>
              </a:rPr>
              <a:t>		</a:t>
            </a:r>
            <a:r>
              <a:rPr lang="en-US" altLang="zh-CN" sz="2400" b="1" dirty="0">
                <a:latin typeface="+mj-lt"/>
                <a:ea typeface="楷体" panose="02010609060101010101" pitchFamily="49" charset="-122"/>
                <a:cs typeface="黑体" panose="02010609060101010101" pitchFamily="49" charset="-122"/>
                <a:sym typeface="+mn-ea"/>
              </a:rPr>
              <a:t>		</a:t>
            </a:r>
            <a:r>
              <a:rPr lang="en-US" altLang="zh-CN" sz="2000" dirty="0"/>
              <a:t>		</a:t>
            </a:r>
            <a:endParaRPr lang="en-US" altLang="zh-CN" sz="2400" b="1" dirty="0">
              <a:latin typeface="+mj-lt"/>
              <a:ea typeface="楷体" panose="02010609060101010101" pitchFamily="49" charset="-122"/>
              <a:cs typeface="黑体" panose="02010609060101010101" pitchFamily="49" charset="-122"/>
              <a:sym typeface="+mn-ea"/>
            </a:endParaRPr>
          </a:p>
        </p:txBody>
      </p:sp>
      <p:sp>
        <p:nvSpPr>
          <p:cNvPr id="6" name="矩形 5">
            <a:extLst>
              <a:ext uri="{FF2B5EF4-FFF2-40B4-BE49-F238E27FC236}">
                <a16:creationId xmlns:a16="http://schemas.microsoft.com/office/drawing/2014/main" id="{39ECEF9C-B9D7-40C8-9E16-D8F1767D9261}"/>
              </a:ext>
            </a:extLst>
          </p:cNvPr>
          <p:cNvSpPr/>
          <p:nvPr/>
        </p:nvSpPr>
        <p:spPr>
          <a:xfrm>
            <a:off x="550098" y="2056638"/>
            <a:ext cx="7486997" cy="951829"/>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0"/>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a:solidFill>
                  <a:srgbClr val="D4D4D4"/>
                </a:solidFill>
                <a:latin typeface="Consolas" panose="020B0609020204030204" pitchFamily="49" charset="0"/>
              </a:rPr>
              <a:t>;</a:t>
            </a:r>
          </a:p>
          <a:p>
            <a:pPr marL="1440000"/>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awt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Graphics</a:t>
            </a:r>
            <a:r>
              <a:rPr lang="en-US" altLang="zh-CN" sz="2400" b="1" dirty="0">
                <a:solidFill>
                  <a:srgbClr val="D4D4D4"/>
                </a:solidFill>
                <a:latin typeface="Consolas" panose="020B0609020204030204" pitchFamily="49" charset="0"/>
              </a:rPr>
              <a:t>;</a:t>
            </a:r>
          </a:p>
        </p:txBody>
      </p:sp>
      <p:sp>
        <p:nvSpPr>
          <p:cNvPr id="9" name="矩形 8">
            <a:extLst>
              <a:ext uri="{FF2B5EF4-FFF2-40B4-BE49-F238E27FC236}">
                <a16:creationId xmlns:a16="http://schemas.microsoft.com/office/drawing/2014/main" id="{E8D571A1-C057-41A9-A7A1-EA76943FC181}"/>
              </a:ext>
            </a:extLst>
          </p:cNvPr>
          <p:cNvSpPr/>
          <p:nvPr/>
        </p:nvSpPr>
        <p:spPr>
          <a:xfrm>
            <a:off x="550097" y="3702581"/>
            <a:ext cx="7486997" cy="951829"/>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40000"/>
            <a:r>
              <a:rPr lang="fr-FR" altLang="zh-CN" sz="2400" b="1" dirty="0">
                <a:solidFill>
                  <a:srgbClr val="569CD6"/>
                </a:solidFill>
                <a:latin typeface="Consolas" panose="020B0609020204030204" pitchFamily="49" charset="0"/>
              </a:rPr>
              <a:t>import</a:t>
            </a:r>
            <a:r>
              <a:rPr lang="fr-FR" altLang="zh-CN" sz="2400" b="1" dirty="0">
                <a:solidFill>
                  <a:srgbClr val="D4D4D4"/>
                </a:solidFill>
                <a:latin typeface="Consolas" panose="020B0609020204030204" pitchFamily="49" charset="0"/>
              </a:rPr>
              <a:t> </a:t>
            </a:r>
            <a:r>
              <a:rPr lang="fr-FR" altLang="zh-CN" sz="2400" b="1" dirty="0">
                <a:solidFill>
                  <a:srgbClr val="4EC9B0"/>
                </a:solidFill>
                <a:latin typeface="Consolas" panose="020B0609020204030204" pitchFamily="49" charset="0"/>
              </a:rPr>
              <a:t>java</a:t>
            </a:r>
            <a:r>
              <a:rPr lang="fr-FR" altLang="zh-CN" sz="2400" b="1" dirty="0">
                <a:solidFill>
                  <a:srgbClr val="D4D4D4"/>
                </a:solidFill>
                <a:latin typeface="Consolas" panose="020B0609020204030204" pitchFamily="49" charset="0"/>
              </a:rPr>
              <a:t>.</a:t>
            </a:r>
            <a:r>
              <a:rPr lang="fr-FR" altLang="zh-CN" sz="2400" b="1" dirty="0">
                <a:solidFill>
                  <a:srgbClr val="4EC9B0"/>
                </a:solidFill>
                <a:latin typeface="Consolas" panose="020B0609020204030204" pitchFamily="49" charset="0"/>
              </a:rPr>
              <a:t>applet</a:t>
            </a:r>
            <a:r>
              <a:rPr lang="fr-FR" altLang="zh-CN" sz="2400" b="1" dirty="0">
                <a:solidFill>
                  <a:srgbClr val="D4D4D4"/>
                </a:solidFill>
                <a:latin typeface="Consolas" panose="020B0609020204030204" pitchFamily="49" charset="0"/>
              </a:rPr>
              <a:t>.*;</a:t>
            </a:r>
          </a:p>
          <a:p>
            <a:pPr marL="1440000"/>
            <a:r>
              <a:rPr lang="fr-FR" altLang="zh-CN" sz="2400" b="1" dirty="0">
                <a:solidFill>
                  <a:srgbClr val="569CD6"/>
                </a:solidFill>
                <a:latin typeface="Consolas" panose="020B0609020204030204" pitchFamily="49" charset="0"/>
              </a:rPr>
              <a:t>import</a:t>
            </a:r>
            <a:r>
              <a:rPr lang="fr-FR" altLang="zh-CN" sz="2400" b="1" dirty="0">
                <a:solidFill>
                  <a:srgbClr val="D4D4D4"/>
                </a:solidFill>
                <a:latin typeface="Consolas" panose="020B0609020204030204" pitchFamily="49" charset="0"/>
              </a:rPr>
              <a:t> </a:t>
            </a:r>
            <a:r>
              <a:rPr lang="fr-FR" altLang="zh-CN" sz="2400" b="1" dirty="0">
                <a:solidFill>
                  <a:srgbClr val="4EC9B0"/>
                </a:solidFill>
                <a:latin typeface="Consolas" panose="020B0609020204030204" pitchFamily="49" charset="0"/>
              </a:rPr>
              <a:t>java</a:t>
            </a:r>
            <a:r>
              <a:rPr lang="fr-FR" altLang="zh-CN" sz="2400" b="1" dirty="0">
                <a:solidFill>
                  <a:srgbClr val="D4D4D4"/>
                </a:solidFill>
                <a:latin typeface="Consolas" panose="020B0609020204030204" pitchFamily="49" charset="0"/>
              </a:rPr>
              <a:t>.</a:t>
            </a:r>
            <a:r>
              <a:rPr lang="fr-FR" altLang="zh-CN" sz="2400" b="1" dirty="0">
                <a:solidFill>
                  <a:srgbClr val="4EC9B0"/>
                </a:solidFill>
                <a:latin typeface="Consolas" panose="020B0609020204030204" pitchFamily="49" charset="0"/>
              </a:rPr>
              <a:t>awt</a:t>
            </a:r>
            <a:r>
              <a:rPr lang="fr-FR" altLang="zh-CN" sz="2400" b="1"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150697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类的定义 </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定义一个公共类</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HelloWorld</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该类是</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Applet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类的子类，关键词“</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extends”</a:t>
            </a:r>
          </a:p>
        </p:txBody>
      </p:sp>
      <p:sp>
        <p:nvSpPr>
          <p:cNvPr id="6" name="矩形 5">
            <a:extLst>
              <a:ext uri="{FF2B5EF4-FFF2-40B4-BE49-F238E27FC236}">
                <a16:creationId xmlns:a16="http://schemas.microsoft.com/office/drawing/2014/main" id="{2E0A0921-3841-4E81-9383-0335FC32A2AF}"/>
              </a:ext>
            </a:extLst>
          </p:cNvPr>
          <p:cNvSpPr/>
          <p:nvPr/>
        </p:nvSpPr>
        <p:spPr>
          <a:xfrm>
            <a:off x="-48126" y="2605780"/>
            <a:ext cx="9144000" cy="2191695"/>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a:solidFill>
                  <a:srgbClr val="D4D4D4"/>
                </a:solidFill>
                <a:latin typeface="Consolas" panose="020B0609020204030204" pitchFamily="49" charset="0"/>
              </a:rPr>
              <a:t>;</a:t>
            </a:r>
          </a:p>
          <a:p>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awt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Graphics</a:t>
            </a:r>
            <a:r>
              <a:rPr lang="en-US" altLang="zh-CN" sz="2400" b="1" dirty="0">
                <a:solidFill>
                  <a:srgbClr val="D4D4D4"/>
                </a:solidFill>
                <a:latin typeface="Consolas" panose="020B0609020204030204" pitchFamily="49" charset="0"/>
              </a:rPr>
              <a:t>;</a:t>
            </a:r>
          </a:p>
          <a:p>
            <a:r>
              <a:rPr lang="en-US" altLang="zh-CN" sz="2400" b="1" dirty="0">
                <a:solidFill>
                  <a:srgbClr val="569CD6"/>
                </a:solidFill>
                <a:latin typeface="Consolas" panose="020B0609020204030204" pitchFamily="49" charset="0"/>
              </a:rPr>
              <a:t>public</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class</a:t>
            </a:r>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HelloWorld</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extends</a:t>
            </a:r>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Applet</a:t>
            </a:r>
            <a:r>
              <a:rPr lang="en-US" altLang="zh-CN" sz="2400" b="1" dirty="0">
                <a:solidFill>
                  <a:srgbClr val="D4D4D4"/>
                </a:solidFill>
                <a:latin typeface="Consolas" panose="020B0609020204030204" pitchFamily="49" charset="0"/>
              </a:rPr>
              <a:t> {}</a:t>
            </a:r>
            <a:endParaRPr lang="zh-CN" altLang="en-US" sz="2400" b="1" dirty="0"/>
          </a:p>
        </p:txBody>
      </p:sp>
    </p:spTree>
    <p:extLst>
      <p:ext uri="{BB962C8B-B14F-4D97-AF65-F5344CB8AC3E}">
        <p14:creationId xmlns:p14="http://schemas.microsoft.com/office/powerpoint/2010/main" val="3978270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3</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程序介绍</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308324"/>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方法定义</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重写父类</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Applet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paint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方法</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参数</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g</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是</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Graphics</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类的一个实例，表示当前作画的上下文</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引用</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g</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的方法</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drawString</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，在坐标</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(50, 25)</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处输出字符串</a:t>
            </a:r>
          </a:p>
          <a:p>
            <a:pPr marL="990600" lvl="1" indent="-533400" eaLnBrk="1" hangingPunct="1">
              <a:buSzPct val="90000"/>
              <a:buFontTx/>
              <a:buNone/>
            </a:pPr>
            <a:r>
              <a:rPr lang="en-US" altLang="zh-CN" sz="2400" b="1" dirty="0">
                <a:latin typeface="+mj-lt"/>
                <a:ea typeface="楷体" panose="02010609060101010101" pitchFamily="49" charset="-122"/>
                <a:cs typeface="黑体" panose="02010609060101010101" pitchFamily="49" charset="-122"/>
                <a:sym typeface="+mn-ea"/>
              </a:rPr>
              <a:t>	</a:t>
            </a:r>
          </a:p>
        </p:txBody>
      </p:sp>
      <p:sp>
        <p:nvSpPr>
          <p:cNvPr id="2" name="矩形 1">
            <a:extLst>
              <a:ext uri="{FF2B5EF4-FFF2-40B4-BE49-F238E27FC236}">
                <a16:creationId xmlns:a16="http://schemas.microsoft.com/office/drawing/2014/main" id="{B530E9D1-0E3B-4881-9735-0390D449729E}"/>
              </a:ext>
            </a:extLst>
          </p:cNvPr>
          <p:cNvSpPr/>
          <p:nvPr/>
        </p:nvSpPr>
        <p:spPr>
          <a:xfrm>
            <a:off x="659330" y="3219366"/>
            <a:ext cx="4572000" cy="369332"/>
          </a:xfrm>
          <a:prstGeom prst="rect">
            <a:avLst/>
          </a:prstGeom>
        </p:spPr>
        <p:txBody>
          <a:bodyPr>
            <a:spAutoFit/>
          </a:bodyPr>
          <a:lstStyle/>
          <a:p>
            <a:r>
              <a:rPr lang="en-US" altLang="zh-CN" dirty="0">
                <a:solidFill>
                  <a:srgbClr val="D4D4D4"/>
                </a:solidFill>
                <a:latin typeface="Consolas" panose="020B0609020204030204" pitchFamily="49" charset="0"/>
              </a:rPr>
              <a:t>  </a:t>
            </a:r>
            <a:endParaRPr lang="en-US" altLang="zh-CN" b="0" dirty="0">
              <a:solidFill>
                <a:srgbClr val="D4D4D4"/>
              </a:solidFill>
              <a:effectLst/>
              <a:latin typeface="Consolas" panose="020B0609020204030204" pitchFamily="49" charset="0"/>
            </a:endParaRPr>
          </a:p>
        </p:txBody>
      </p:sp>
      <p:sp>
        <p:nvSpPr>
          <p:cNvPr id="9" name="矩形 8">
            <a:extLst>
              <a:ext uri="{FF2B5EF4-FFF2-40B4-BE49-F238E27FC236}">
                <a16:creationId xmlns:a16="http://schemas.microsoft.com/office/drawing/2014/main" id="{D44D6AA9-B6F0-4581-A7BF-78EA474C2D58}"/>
              </a:ext>
            </a:extLst>
          </p:cNvPr>
          <p:cNvSpPr/>
          <p:nvPr/>
        </p:nvSpPr>
        <p:spPr>
          <a:xfrm>
            <a:off x="0" y="3087043"/>
            <a:ext cx="9144000" cy="2859915"/>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Applet</a:t>
            </a:r>
            <a:r>
              <a:rPr lang="en-US" altLang="zh-CN" sz="2400" b="1" dirty="0">
                <a:solidFill>
                  <a:srgbClr val="D4D4D4"/>
                </a:solidFill>
                <a:latin typeface="Consolas" panose="020B0609020204030204" pitchFamily="49" charset="0"/>
              </a:rPr>
              <a:t>;</a:t>
            </a:r>
          </a:p>
          <a:p>
            <a:r>
              <a:rPr lang="en-US" altLang="zh-CN" sz="2400" b="1" dirty="0">
                <a:solidFill>
                  <a:srgbClr val="569CD6"/>
                </a:solidFill>
                <a:latin typeface="Consolas" panose="020B0609020204030204" pitchFamily="49" charset="0"/>
              </a:rPr>
              <a:t>import</a:t>
            </a:r>
            <a:r>
              <a:rPr lang="en-US" altLang="zh-CN" sz="2400" b="1" dirty="0">
                <a:solidFill>
                  <a:srgbClr val="D4D4D4"/>
                </a:solidFill>
                <a:latin typeface="Consolas" panose="020B0609020204030204" pitchFamily="49" charset="0"/>
              </a:rPr>
              <a:t> </a:t>
            </a:r>
            <a:r>
              <a:rPr lang="en-US" altLang="zh-CN" sz="2400" b="1" dirty="0" err="1">
                <a:solidFill>
                  <a:srgbClr val="4EC9B0"/>
                </a:solidFill>
                <a:latin typeface="Consolas" panose="020B0609020204030204" pitchFamily="49" charset="0"/>
              </a:rPr>
              <a:t>java</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awt</a:t>
            </a:r>
            <a:r>
              <a:rPr lang="en-US" altLang="zh-CN" sz="2400" b="1" dirty="0" err="1">
                <a:solidFill>
                  <a:srgbClr val="D4D4D4"/>
                </a:solidFill>
                <a:latin typeface="Consolas" panose="020B0609020204030204" pitchFamily="49" charset="0"/>
              </a:rPr>
              <a:t>.</a:t>
            </a:r>
            <a:r>
              <a:rPr lang="en-US" altLang="zh-CN" sz="2400" b="1" dirty="0" err="1">
                <a:solidFill>
                  <a:srgbClr val="4EC9B0"/>
                </a:solidFill>
                <a:latin typeface="Consolas" panose="020B0609020204030204" pitchFamily="49" charset="0"/>
              </a:rPr>
              <a:t>Graphics</a:t>
            </a:r>
            <a:r>
              <a:rPr lang="en-US" altLang="zh-CN" sz="2400" b="1" dirty="0">
                <a:solidFill>
                  <a:srgbClr val="D4D4D4"/>
                </a:solidFill>
                <a:latin typeface="Consolas" panose="020B0609020204030204" pitchFamily="49" charset="0"/>
              </a:rPr>
              <a:t>;</a:t>
            </a:r>
          </a:p>
          <a:p>
            <a:r>
              <a:rPr lang="en-US" altLang="zh-CN" sz="2400" b="1" dirty="0">
                <a:solidFill>
                  <a:srgbClr val="569CD6"/>
                </a:solidFill>
                <a:latin typeface="Consolas" panose="020B0609020204030204" pitchFamily="49" charset="0"/>
              </a:rPr>
              <a:t>public</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class</a:t>
            </a:r>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HelloWorld</a:t>
            </a:r>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extends</a:t>
            </a:r>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Applet</a:t>
            </a:r>
            <a:r>
              <a:rPr lang="en-US" altLang="zh-CN" sz="2400" b="1" dirty="0">
                <a:solidFill>
                  <a:srgbClr val="D4D4D4"/>
                </a:solidFill>
                <a:latin typeface="Consolas" panose="020B0609020204030204" pitchFamily="49" charset="0"/>
              </a:rPr>
              <a:t> {</a:t>
            </a:r>
          </a:p>
          <a:p>
            <a:r>
              <a:rPr lang="en-US" altLang="zh-CN" sz="2400" b="1" dirty="0">
                <a:solidFill>
                  <a:srgbClr val="D4D4D4"/>
                </a:solidFill>
                <a:latin typeface="Consolas" panose="020B0609020204030204" pitchFamily="49" charset="0"/>
              </a:rPr>
              <a:t>    </a:t>
            </a:r>
            <a:r>
              <a:rPr lang="en-US" altLang="zh-CN" sz="2400" b="1" dirty="0">
                <a:solidFill>
                  <a:srgbClr val="569CD6"/>
                </a:solidFill>
                <a:latin typeface="Consolas" panose="020B0609020204030204" pitchFamily="49" charset="0"/>
              </a:rPr>
              <a:t>public</a:t>
            </a:r>
            <a:r>
              <a:rPr lang="en-US" altLang="zh-CN" sz="2400" b="1" dirty="0">
                <a:solidFill>
                  <a:srgbClr val="D4D4D4"/>
                </a:solidFill>
                <a:latin typeface="Consolas" panose="020B0609020204030204" pitchFamily="49" charset="0"/>
              </a:rPr>
              <a:t> </a:t>
            </a:r>
            <a:r>
              <a:rPr lang="en-US" altLang="zh-CN" sz="2400" b="1" dirty="0">
                <a:solidFill>
                  <a:srgbClr val="4EC9B0"/>
                </a:solidFill>
                <a:latin typeface="Consolas" panose="020B0609020204030204" pitchFamily="49" charset="0"/>
              </a:rPr>
              <a:t>void</a:t>
            </a:r>
            <a:r>
              <a:rPr lang="en-US" altLang="zh-CN" sz="2400" b="1" dirty="0">
                <a:solidFill>
                  <a:srgbClr val="D4D4D4"/>
                </a:solidFill>
                <a:latin typeface="Consolas" panose="020B0609020204030204" pitchFamily="49" charset="0"/>
              </a:rPr>
              <a:t> </a:t>
            </a:r>
            <a:r>
              <a:rPr lang="en-US" altLang="zh-CN" sz="2400" b="1" dirty="0">
                <a:solidFill>
                  <a:srgbClr val="DCDCAA"/>
                </a:solidFill>
                <a:latin typeface="Consolas" panose="020B0609020204030204" pitchFamily="49" charset="0"/>
              </a:rPr>
              <a:t>paint</a:t>
            </a:r>
            <a:r>
              <a:rPr lang="en-US" altLang="zh-CN" sz="2400" b="1" dirty="0">
                <a:solidFill>
                  <a:srgbClr val="D4D4D4"/>
                </a:solidFill>
                <a:latin typeface="Consolas" panose="020B0609020204030204" pitchFamily="49" charset="0"/>
              </a:rPr>
              <a:t>(</a:t>
            </a:r>
            <a:r>
              <a:rPr lang="en-US" altLang="zh-CN" sz="2400" b="1" dirty="0">
                <a:solidFill>
                  <a:srgbClr val="4EC9B0"/>
                </a:solidFill>
                <a:latin typeface="Consolas" panose="020B0609020204030204" pitchFamily="49" charset="0"/>
              </a:rPr>
              <a:t>Graphics</a:t>
            </a:r>
            <a:r>
              <a:rPr lang="en-US" altLang="zh-CN" sz="2400" b="1" dirty="0">
                <a:solidFill>
                  <a:srgbClr val="D4D4D4"/>
                </a:solidFill>
                <a:latin typeface="Consolas" panose="020B0609020204030204" pitchFamily="49" charset="0"/>
              </a:rPr>
              <a:t> </a:t>
            </a:r>
            <a:r>
              <a:rPr lang="en-US" altLang="zh-CN" sz="2400" b="1" dirty="0">
                <a:solidFill>
                  <a:srgbClr val="9CDCFE"/>
                </a:solidFill>
                <a:latin typeface="Consolas" panose="020B0609020204030204" pitchFamily="49" charset="0"/>
              </a:rPr>
              <a:t>g</a:t>
            </a:r>
            <a:r>
              <a:rPr lang="en-US" altLang="zh-CN" sz="2400" b="1" dirty="0">
                <a:solidFill>
                  <a:srgbClr val="D4D4D4"/>
                </a:solidFill>
                <a:latin typeface="Consolas" panose="020B0609020204030204" pitchFamily="49" charset="0"/>
              </a:rPr>
              <a:t>) {</a:t>
            </a:r>
          </a:p>
          <a:p>
            <a:r>
              <a:rPr lang="en-US" altLang="zh-CN" sz="2400" b="1" dirty="0">
                <a:solidFill>
                  <a:srgbClr val="D4D4D4"/>
                </a:solidFill>
                <a:latin typeface="Consolas" panose="020B0609020204030204" pitchFamily="49" charset="0"/>
              </a:rPr>
              <a:t>        </a:t>
            </a:r>
            <a:r>
              <a:rPr lang="en-US" altLang="zh-CN" sz="2400" b="1" dirty="0" err="1">
                <a:solidFill>
                  <a:srgbClr val="9CDCFE"/>
                </a:solidFill>
                <a:latin typeface="Consolas" panose="020B0609020204030204" pitchFamily="49" charset="0"/>
              </a:rPr>
              <a:t>g</a:t>
            </a:r>
            <a:r>
              <a:rPr lang="en-US" altLang="zh-CN" sz="2400" b="1" dirty="0" err="1">
                <a:solidFill>
                  <a:srgbClr val="D4D4D4"/>
                </a:solidFill>
                <a:latin typeface="Consolas" panose="020B0609020204030204" pitchFamily="49" charset="0"/>
              </a:rPr>
              <a:t>.</a:t>
            </a:r>
            <a:r>
              <a:rPr lang="en-US" altLang="zh-CN" sz="2400" b="1" dirty="0" err="1">
                <a:solidFill>
                  <a:srgbClr val="DCDCAA"/>
                </a:solidFill>
                <a:latin typeface="Consolas" panose="020B0609020204030204" pitchFamily="49" charset="0"/>
              </a:rPr>
              <a:t>drawString</a:t>
            </a:r>
            <a:r>
              <a:rPr lang="en-US" altLang="zh-CN" sz="2400" b="1" dirty="0">
                <a:solidFill>
                  <a:srgbClr val="D4D4D4"/>
                </a:solidFill>
                <a:latin typeface="Consolas" panose="020B0609020204030204" pitchFamily="49" charset="0"/>
              </a:rPr>
              <a:t>(</a:t>
            </a:r>
            <a:r>
              <a:rPr lang="en-US" altLang="zh-CN" sz="2400" b="1" dirty="0">
                <a:solidFill>
                  <a:srgbClr val="CE9178"/>
                </a:solidFill>
                <a:latin typeface="Consolas" panose="020B0609020204030204" pitchFamily="49" charset="0"/>
              </a:rPr>
              <a:t>"Hello world!"</a:t>
            </a:r>
            <a:r>
              <a:rPr lang="en-US" altLang="zh-CN" sz="2400" b="1" dirty="0">
                <a:solidFill>
                  <a:srgbClr val="D4D4D4"/>
                </a:solidFill>
                <a:latin typeface="Consolas" panose="020B0609020204030204" pitchFamily="49" charset="0"/>
              </a:rPr>
              <a:t>, </a:t>
            </a:r>
            <a:r>
              <a:rPr lang="en-US" altLang="zh-CN" sz="2400" b="1" dirty="0">
                <a:solidFill>
                  <a:srgbClr val="B5CEA8"/>
                </a:solidFill>
                <a:latin typeface="Consolas" panose="020B0609020204030204" pitchFamily="49" charset="0"/>
              </a:rPr>
              <a:t>50</a:t>
            </a:r>
            <a:r>
              <a:rPr lang="en-US" altLang="zh-CN" sz="2400" b="1" dirty="0">
                <a:solidFill>
                  <a:srgbClr val="D4D4D4"/>
                </a:solidFill>
                <a:latin typeface="Consolas" panose="020B0609020204030204" pitchFamily="49" charset="0"/>
              </a:rPr>
              <a:t>, </a:t>
            </a:r>
            <a:r>
              <a:rPr lang="en-US" altLang="zh-CN" sz="2400" b="1" dirty="0">
                <a:solidFill>
                  <a:srgbClr val="B5CEA8"/>
                </a:solidFill>
                <a:latin typeface="Consolas" panose="020B0609020204030204" pitchFamily="49" charset="0"/>
              </a:rPr>
              <a:t>25</a:t>
            </a:r>
            <a:r>
              <a:rPr lang="en-US" altLang="zh-CN" sz="2400" b="1" dirty="0">
                <a:solidFill>
                  <a:srgbClr val="D4D4D4"/>
                </a:solidFill>
                <a:latin typeface="Consolas" panose="020B0609020204030204" pitchFamily="49" charset="0"/>
              </a:rPr>
              <a:t>);</a:t>
            </a:r>
          </a:p>
          <a:p>
            <a:r>
              <a:rPr lang="en-US" altLang="zh-CN" sz="2400" b="1" dirty="0">
                <a:solidFill>
                  <a:srgbClr val="D4D4D4"/>
                </a:solidFill>
                <a:latin typeface="Consolas" panose="020B0609020204030204" pitchFamily="49" charset="0"/>
              </a:rPr>
              <a:t>    }</a:t>
            </a:r>
          </a:p>
          <a:p>
            <a:r>
              <a:rPr lang="en-US" altLang="zh-CN" sz="2400" b="1" dirty="0">
                <a:solidFill>
                  <a:srgbClr val="D4D4D4"/>
                </a:solidFill>
                <a:latin typeface="Consolas" panose="020B0609020204030204" pitchFamily="49" charset="0"/>
              </a:rPr>
              <a:t>}   </a:t>
            </a:r>
          </a:p>
        </p:txBody>
      </p:sp>
    </p:spTree>
    <p:extLst>
      <p:ext uri="{BB962C8B-B14F-4D97-AF65-F5344CB8AC3E}">
        <p14:creationId xmlns:p14="http://schemas.microsoft.com/office/powerpoint/2010/main" val="2674839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p:cNvSpPr>
            <a:spLocks noChangeArrowheads="1"/>
          </p:cNvSpPr>
          <p:nvPr/>
        </p:nvSpPr>
        <p:spPr bwMode="auto">
          <a:xfrm>
            <a:off x="685556" y="297596"/>
            <a:ext cx="250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3600" b="1" dirty="0">
                <a:solidFill>
                  <a:srgbClr val="1557AE"/>
                </a:solidFill>
                <a:latin typeface="Tahoma" panose="020B0604030504040204" pitchFamily="34" charset="0"/>
                <a:cs typeface="Tahoma" panose="020B0604030504040204" pitchFamily="34" charset="0"/>
                <a:sym typeface="华文隶书" panose="02010800040101010101" pitchFamily="2" charset="-122"/>
              </a:rPr>
              <a:t>课程内容</a:t>
            </a:r>
            <a:endParaRPr lang="zh-CN" altLang="en-US" sz="3600" b="1" dirty="0">
              <a:solidFill>
                <a:srgbClr val="1557AE"/>
              </a:solidFill>
              <a:latin typeface="Tahoma" panose="020B0604030504040204" pitchFamily="34" charset="0"/>
              <a:cs typeface="Tahoma" panose="020B0604030504040204" pitchFamily="34" charset="0"/>
            </a:endParaRPr>
          </a:p>
        </p:txBody>
      </p:sp>
      <p:grpSp>
        <p:nvGrpSpPr>
          <p:cNvPr id="115" name="组合 114"/>
          <p:cNvGrpSpPr/>
          <p:nvPr/>
        </p:nvGrpSpPr>
        <p:grpSpPr>
          <a:xfrm>
            <a:off x="450753" y="1642436"/>
            <a:ext cx="3395626" cy="3395626"/>
            <a:chOff x="1033499" y="2087806"/>
            <a:chExt cx="2448000" cy="2448000"/>
          </a:xfrm>
        </p:grpSpPr>
        <p:sp>
          <p:nvSpPr>
            <p:cNvPr id="116" name="椭圆 115"/>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66" y="2168950"/>
            <a:ext cx="2322199" cy="2322199"/>
          </a:xfrm>
          <a:prstGeom prst="rect">
            <a:avLst/>
          </a:prstGeom>
        </p:spPr>
      </p:pic>
      <p:sp>
        <p:nvSpPr>
          <p:cNvPr id="25" name="椭圆 24"/>
          <p:cNvSpPr/>
          <p:nvPr/>
        </p:nvSpPr>
        <p:spPr>
          <a:xfrm>
            <a:off x="4283319" y="1466475"/>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27" name="椭圆 26"/>
          <p:cNvSpPr/>
          <p:nvPr/>
        </p:nvSpPr>
        <p:spPr>
          <a:xfrm>
            <a:off x="4284655" y="2336950"/>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4284655" y="1514764"/>
            <a:ext cx="537328"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31" name="矩形 30"/>
          <p:cNvSpPr/>
          <p:nvPr/>
        </p:nvSpPr>
        <p:spPr>
          <a:xfrm>
            <a:off x="4285991" y="2391506"/>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33" name="矩形 4"/>
          <p:cNvSpPr>
            <a:spLocks noChangeArrowheads="1"/>
          </p:cNvSpPr>
          <p:nvPr/>
        </p:nvSpPr>
        <p:spPr bwMode="auto">
          <a:xfrm>
            <a:off x="5000751" y="1498401"/>
            <a:ext cx="3155783" cy="461665"/>
          </a:xfrm>
          <a:prstGeom prst="rect">
            <a:avLst/>
          </a:prstGeom>
          <a:solidFill>
            <a:schemeClr val="accent5">
              <a:lumMod val="20000"/>
              <a:lumOff val="80000"/>
            </a:schemeClr>
          </a:solidFill>
          <a:ln>
            <a:noFill/>
          </a:ln>
        </p:spPr>
        <p:txBody>
          <a:bodyPr anchor="ctr"/>
          <a:lstStyle/>
          <a:p>
            <a:pPr algn="ctr" eaLnBrk="1" fontAlgn="auto" hangingPunct="1">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语言概述</a:t>
            </a:r>
          </a:p>
        </p:txBody>
      </p:sp>
      <p:sp>
        <p:nvSpPr>
          <p:cNvPr id="35" name="矩形 4"/>
          <p:cNvSpPr>
            <a:spLocks noChangeArrowheads="1"/>
          </p:cNvSpPr>
          <p:nvPr/>
        </p:nvSpPr>
        <p:spPr bwMode="auto">
          <a:xfrm>
            <a:off x="4997405" y="2376117"/>
            <a:ext cx="3155783" cy="461665"/>
          </a:xfrm>
          <a:prstGeom prst="rect">
            <a:avLst/>
          </a:prstGeom>
          <a:solidFill>
            <a:schemeClr val="accent5">
              <a:lumMod val="20000"/>
              <a:lumOff val="80000"/>
            </a:schemeClr>
          </a:solidFill>
          <a:ln>
            <a:noFill/>
          </a:ln>
        </p:spPr>
        <p:txBody>
          <a:bodyPr anchor="ctr"/>
          <a:lstStyle/>
          <a:p>
            <a:pPr algn="ctr">
              <a:defRPr/>
            </a:pPr>
            <a:r>
              <a:rPr lang="zh-CN" altLang="en-US" sz="2400" b="1" dirty="0">
                <a:latin typeface="微软雅黑" panose="020B0503020204020204" pitchFamily="34" charset="-122"/>
                <a:ea typeface="微软雅黑" panose="020B0503020204020204" pitchFamily="34" charset="-122"/>
              </a:rPr>
              <a:t>什么是</a:t>
            </a:r>
            <a:r>
              <a:rPr lang="en-US" altLang="zh-CN" sz="2400" b="1" dirty="0">
                <a:latin typeface="微软雅黑" panose="020B0503020204020204" pitchFamily="34" charset="-122"/>
                <a:ea typeface="微软雅黑" panose="020B0503020204020204" pitchFamily="34" charset="-122"/>
              </a:rPr>
              <a:t>Java</a:t>
            </a:r>
          </a:p>
        </p:txBody>
      </p:sp>
      <p:sp>
        <p:nvSpPr>
          <p:cNvPr id="2" name="椭圆 1"/>
          <p:cNvSpPr/>
          <p:nvPr/>
        </p:nvSpPr>
        <p:spPr>
          <a:xfrm>
            <a:off x="4283320" y="3163118"/>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4284656" y="3217674"/>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4" name="矩形 4"/>
          <p:cNvSpPr>
            <a:spLocks noChangeArrowheads="1"/>
          </p:cNvSpPr>
          <p:nvPr/>
        </p:nvSpPr>
        <p:spPr bwMode="auto">
          <a:xfrm>
            <a:off x="4996070" y="3202285"/>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程序介绍</a:t>
            </a:r>
            <a:endParaRPr lang="en-US" altLang="zh-CN" sz="2400" b="1" dirty="0">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C68CEF3-2351-4FDF-82E8-A72474795462}"/>
              </a:ext>
            </a:extLst>
          </p:cNvPr>
          <p:cNvSpPr/>
          <p:nvPr/>
        </p:nvSpPr>
        <p:spPr>
          <a:xfrm>
            <a:off x="4283319" y="3989286"/>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a:extLst>
              <a:ext uri="{FF2B5EF4-FFF2-40B4-BE49-F238E27FC236}">
                <a16:creationId xmlns:a16="http://schemas.microsoft.com/office/drawing/2014/main" id="{1F4A7D20-6A13-4465-813A-0FBC277B63E9}"/>
              </a:ext>
            </a:extLst>
          </p:cNvPr>
          <p:cNvSpPr/>
          <p:nvPr/>
        </p:nvSpPr>
        <p:spPr>
          <a:xfrm>
            <a:off x="4284655" y="4043842"/>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8" name="矩形 4">
            <a:extLst>
              <a:ext uri="{FF2B5EF4-FFF2-40B4-BE49-F238E27FC236}">
                <a16:creationId xmlns:a16="http://schemas.microsoft.com/office/drawing/2014/main" id="{C82B501B-97FC-4542-9DAB-3368276C4E7E}"/>
              </a:ext>
            </a:extLst>
          </p:cNvPr>
          <p:cNvSpPr>
            <a:spLocks noChangeArrowheads="1"/>
          </p:cNvSpPr>
          <p:nvPr/>
        </p:nvSpPr>
        <p:spPr bwMode="auto">
          <a:xfrm>
            <a:off x="4996069" y="4028453"/>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solidFill>
                  <a:srgbClr val="C00000"/>
                </a:solidFill>
                <a:latin typeface="微软雅黑" panose="020B0503020204020204" pitchFamily="34" charset="-122"/>
                <a:ea typeface="微软雅黑" panose="020B0503020204020204" pitchFamily="34" charset="-122"/>
              </a:rPr>
              <a:t>Java</a:t>
            </a:r>
            <a:r>
              <a:rPr lang="zh-CN" altLang="en-US" sz="2400" b="1" dirty="0">
                <a:solidFill>
                  <a:srgbClr val="C00000"/>
                </a:solidFill>
                <a:latin typeface="微软雅黑" panose="020B0503020204020204" pitchFamily="34" charset="-122"/>
                <a:ea typeface="微软雅黑" panose="020B0503020204020204" pitchFamily="34" charset="-122"/>
              </a:rPr>
              <a:t>程序运行环境</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634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544219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r>
              <a:rPr lang="en-US" altLang="zh-CN" sz="2800" b="1" dirty="0">
                <a:solidFill>
                  <a:srgbClr val="1557AE"/>
                </a:solidFill>
                <a:cs typeface="黑体" panose="02010609060101010101" pitchFamily="49" charset="-122"/>
                <a:sym typeface="+mn-ea"/>
              </a:rPr>
              <a:t>(Java Development Kit, JDK), J2SDK</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API</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工具集</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基本工具 </a:t>
            </a:r>
            <a:r>
              <a:rPr lang="en-US" altLang="zh-CN" sz="2400" b="1" dirty="0">
                <a:latin typeface="+mj-lt"/>
                <a:ea typeface="楷体" panose="02010609060101010101" pitchFamily="49" charset="-122"/>
                <a:cs typeface="黑体" panose="02010609060101010101" pitchFamily="49" charset="-122"/>
                <a:sym typeface="+mn-ea"/>
              </a:rPr>
              <a:t>(</a:t>
            </a:r>
            <a:r>
              <a:rPr lang="en-US" altLang="zh-CN" sz="2400" b="1" dirty="0" err="1">
                <a:latin typeface="+mj-lt"/>
                <a:ea typeface="楷体" panose="02010609060101010101" pitchFamily="49" charset="-122"/>
                <a:cs typeface="黑体" panose="02010609060101010101" pitchFamily="49" charset="-122"/>
                <a:sym typeface="+mn-ea"/>
              </a:rPr>
              <a:t>javac</a:t>
            </a:r>
            <a:r>
              <a:rPr lang="en-US" altLang="zh-CN" sz="2400" b="1" dirty="0">
                <a:latin typeface="+mj-lt"/>
                <a:ea typeface="楷体" panose="02010609060101010101" pitchFamily="49" charset="-122"/>
                <a:cs typeface="黑体" panose="02010609060101010101" pitchFamily="49" charset="-122"/>
                <a:sym typeface="+mn-ea"/>
              </a:rPr>
              <a:t>, java, </a:t>
            </a:r>
            <a:r>
              <a:rPr lang="en-US" altLang="zh-CN" sz="2400" b="1" dirty="0" err="1">
                <a:latin typeface="+mj-lt"/>
                <a:ea typeface="楷体" panose="02010609060101010101" pitchFamily="49" charset="-122"/>
                <a:cs typeface="黑体" panose="02010609060101010101" pitchFamily="49" charset="-122"/>
                <a:sym typeface="+mn-ea"/>
              </a:rPr>
              <a:t>javadoc</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appletviewer</a:t>
            </a:r>
            <a:r>
              <a:rPr lang="en-US" altLang="zh-CN" sz="2400" b="1" dirty="0">
                <a:latin typeface="+mj-lt"/>
                <a:ea typeface="楷体" panose="02010609060101010101" pitchFamily="49" charset="-122"/>
                <a:cs typeface="黑体" panose="02010609060101010101" pitchFamily="49" charset="-122"/>
                <a:sym typeface="+mn-ea"/>
              </a:rPr>
              <a:t>, jar, </a:t>
            </a:r>
            <a:r>
              <a:rPr lang="en-US" altLang="zh-CN" sz="2400" b="1" dirty="0" err="1">
                <a:latin typeface="+mj-lt"/>
                <a:ea typeface="楷体" panose="02010609060101010101" pitchFamily="49" charset="-122"/>
                <a:cs typeface="黑体" panose="02010609060101010101" pitchFamily="49" charset="-122"/>
                <a:sym typeface="+mn-ea"/>
              </a:rPr>
              <a:t>jdb</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javah</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javap</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extcheck</a:t>
            </a:r>
            <a:r>
              <a:rPr lang="en-US" altLang="zh-CN" sz="2400" b="1" dirty="0">
                <a:latin typeface="+mj-lt"/>
                <a:ea typeface="楷体" panose="02010609060101010101" pitchFamily="49" charset="-122"/>
                <a:cs typeface="黑体" panose="02010609060101010101" pitchFamily="49" charset="-122"/>
                <a:sym typeface="+mn-ea"/>
              </a:rPr>
              <a:t>) </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远程方法调用工具 </a:t>
            </a:r>
            <a:r>
              <a:rPr lang="en-US" altLang="zh-CN" sz="2400" b="1" dirty="0">
                <a:latin typeface="+mj-lt"/>
                <a:ea typeface="楷体" panose="02010609060101010101" pitchFamily="49" charset="-122"/>
                <a:cs typeface="黑体" panose="02010609060101010101" pitchFamily="49" charset="-122"/>
                <a:sym typeface="+mn-ea"/>
              </a:rPr>
              <a:t>(Remote Method Invocation, RMI) (</a:t>
            </a:r>
            <a:r>
              <a:rPr lang="en-US" altLang="zh-CN" sz="2400" b="1" dirty="0" err="1">
                <a:latin typeface="+mj-lt"/>
                <a:ea typeface="楷体" panose="02010609060101010101" pitchFamily="49" charset="-122"/>
                <a:cs typeface="黑体" panose="02010609060101010101" pitchFamily="49" charset="-122"/>
                <a:sym typeface="+mn-ea"/>
              </a:rPr>
              <a:t>rmic</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rmiregistry</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rmid</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serialver</a:t>
            </a:r>
            <a:r>
              <a:rPr lang="en-US" altLang="zh-CN" sz="2400" b="1" dirty="0">
                <a:latin typeface="+mj-lt"/>
                <a:ea typeface="楷体" panose="02010609060101010101" pitchFamily="49" charset="-122"/>
                <a:cs typeface="黑体" panose="02010609060101010101" pitchFamily="49" charset="-122"/>
                <a:sym typeface="+mn-ea"/>
              </a:rPr>
              <a:t>) </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国际化工具 </a:t>
            </a:r>
            <a:r>
              <a:rPr lang="en-US" altLang="zh-CN" sz="2400" b="1" dirty="0">
                <a:latin typeface="+mj-lt"/>
                <a:ea typeface="楷体" panose="02010609060101010101" pitchFamily="49" charset="-122"/>
                <a:cs typeface="黑体" panose="02010609060101010101" pitchFamily="49" charset="-122"/>
                <a:sym typeface="+mn-ea"/>
              </a:rPr>
              <a:t>(native2ascii) </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安全工具 </a:t>
            </a:r>
            <a:r>
              <a:rPr lang="en-US" altLang="zh-CN" sz="2400" b="1" dirty="0">
                <a:latin typeface="+mj-lt"/>
                <a:ea typeface="楷体" panose="02010609060101010101" pitchFamily="49" charset="-122"/>
                <a:cs typeface="黑体" panose="02010609060101010101" pitchFamily="49" charset="-122"/>
                <a:sym typeface="+mn-ea"/>
              </a:rPr>
              <a:t>(</a:t>
            </a:r>
            <a:r>
              <a:rPr lang="en-US" altLang="zh-CN" sz="2400" b="1" dirty="0" err="1">
                <a:latin typeface="+mj-lt"/>
                <a:ea typeface="楷体" panose="02010609060101010101" pitchFamily="49" charset="-122"/>
                <a:cs typeface="黑体" panose="02010609060101010101" pitchFamily="49" charset="-122"/>
                <a:sym typeface="+mn-ea"/>
              </a:rPr>
              <a:t>keytool</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jarsigner</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policytool</a:t>
            </a:r>
            <a:r>
              <a:rPr lang="en-US" altLang="zh-CN" sz="2400" b="1" dirty="0">
                <a:latin typeface="+mj-lt"/>
                <a:ea typeface="楷体" panose="02010609060101010101" pitchFamily="49" charset="-122"/>
                <a:cs typeface="黑体" panose="02010609060101010101" pitchFamily="49" charset="-122"/>
                <a:sym typeface="+mn-ea"/>
              </a:rPr>
              <a:t>) </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 IDL</a:t>
            </a:r>
            <a:r>
              <a:rPr lang="zh-CN" altLang="en-US" sz="2400" b="1" dirty="0">
                <a:latin typeface="+mj-lt"/>
                <a:ea typeface="楷体" panose="02010609060101010101" pitchFamily="49" charset="-122"/>
                <a:cs typeface="黑体" panose="02010609060101010101" pitchFamily="49" charset="-122"/>
                <a:sym typeface="+mn-ea"/>
              </a:rPr>
              <a:t>和</a:t>
            </a:r>
            <a:r>
              <a:rPr lang="en-US" altLang="zh-CN" sz="2400" b="1" dirty="0">
                <a:latin typeface="+mj-lt"/>
                <a:ea typeface="楷体" panose="02010609060101010101" pitchFamily="49" charset="-122"/>
                <a:cs typeface="黑体" panose="02010609060101010101" pitchFamily="49" charset="-122"/>
                <a:sym typeface="+mn-ea"/>
              </a:rPr>
              <a:t>RMI-IIOP</a:t>
            </a:r>
            <a:r>
              <a:rPr lang="zh-CN" altLang="en-US" sz="2400" b="1" dirty="0">
                <a:latin typeface="+mj-lt"/>
                <a:ea typeface="楷体" panose="02010609060101010101" pitchFamily="49" charset="-122"/>
                <a:cs typeface="黑体" panose="02010609060101010101" pitchFamily="49" charset="-122"/>
                <a:sym typeface="+mn-ea"/>
              </a:rPr>
              <a:t>工具 </a:t>
            </a:r>
            <a:r>
              <a:rPr lang="en-US" altLang="zh-CN" sz="2400" b="1" dirty="0">
                <a:latin typeface="+mj-lt"/>
                <a:ea typeface="楷体" panose="02010609060101010101" pitchFamily="49" charset="-122"/>
                <a:cs typeface="黑体" panose="02010609060101010101" pitchFamily="49" charset="-122"/>
                <a:sym typeface="+mn-ea"/>
              </a:rPr>
              <a:t>(</a:t>
            </a:r>
            <a:r>
              <a:rPr lang="en-US" altLang="zh-CN" sz="2400" b="1" dirty="0" err="1">
                <a:latin typeface="+mj-lt"/>
                <a:ea typeface="楷体" panose="02010609060101010101" pitchFamily="49" charset="-122"/>
                <a:cs typeface="黑体" panose="02010609060101010101" pitchFamily="49" charset="-122"/>
                <a:sym typeface="+mn-ea"/>
              </a:rPr>
              <a:t>tnameserv</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idlj</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orbd</a:t>
            </a: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servertool</a:t>
            </a:r>
            <a:r>
              <a:rPr lang="en-US" altLang="zh-CN" sz="2400" b="1" dirty="0">
                <a:latin typeface="+mj-lt"/>
                <a:ea typeface="楷体" panose="02010609060101010101" pitchFamily="49" charset="-122"/>
                <a:cs typeface="黑体" panose="02010609060101010101" pitchFamily="49" charset="-122"/>
                <a:sym typeface="+mn-ea"/>
              </a:rPr>
              <a:t>) </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Java</a:t>
            </a:r>
            <a:r>
              <a:rPr lang="zh-CN" altLang="en-US" sz="2400" b="1" dirty="0">
                <a:latin typeface="+mj-lt"/>
                <a:ea typeface="楷体" panose="02010609060101010101" pitchFamily="49" charset="-122"/>
                <a:cs typeface="黑体" panose="02010609060101010101" pitchFamily="49" charset="-122"/>
                <a:sym typeface="+mn-ea"/>
              </a:rPr>
              <a:t>插件工具 </a:t>
            </a:r>
            <a:r>
              <a:rPr lang="en-US" altLang="zh-CN" sz="2400" b="1" dirty="0">
                <a:latin typeface="+mj-lt"/>
                <a:ea typeface="楷体" panose="02010609060101010101" pitchFamily="49" charset="-122"/>
                <a:cs typeface="黑体" panose="02010609060101010101" pitchFamily="49" charset="-122"/>
                <a:sym typeface="+mn-ea"/>
              </a:rPr>
              <a:t>(Plug-in) </a:t>
            </a:r>
          </a:p>
        </p:txBody>
      </p:sp>
    </p:spTree>
    <p:extLst>
      <p:ext uri="{BB962C8B-B14F-4D97-AF65-F5344CB8AC3E}">
        <p14:creationId xmlns:p14="http://schemas.microsoft.com/office/powerpoint/2010/main" val="325469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获得 </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JDK</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r>
              <a:rPr lang="en-US" altLang="zh-CN" sz="2400" b="1" dirty="0">
                <a:solidFill>
                  <a:srgbClr val="1557AE"/>
                </a:solidFill>
                <a:latin typeface="+mj-lt"/>
                <a:ea typeface="楷体" panose="02010609060101010101" pitchFamily="49" charset="-122"/>
                <a:cs typeface="黑体" panose="02010609060101010101" pitchFamily="49" charset="-122"/>
                <a:sym typeface="+mn-ea"/>
                <a:hlinkClick r:id="rId3"/>
              </a:rPr>
              <a:t>http://java.sun.com/</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安装 </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JDK</a:t>
            </a:r>
          </a:p>
        </p:txBody>
      </p:sp>
      <p:pic>
        <p:nvPicPr>
          <p:cNvPr id="2" name="图片 1">
            <a:extLst>
              <a:ext uri="{FF2B5EF4-FFF2-40B4-BE49-F238E27FC236}">
                <a16:creationId xmlns:a16="http://schemas.microsoft.com/office/drawing/2014/main" id="{45BEB0B5-6970-4AED-9B7A-3B76436347E7}"/>
              </a:ext>
            </a:extLst>
          </p:cNvPr>
          <p:cNvPicPr>
            <a:picLocks noChangeAspect="1"/>
          </p:cNvPicPr>
          <p:nvPr/>
        </p:nvPicPr>
        <p:blipFill>
          <a:blip r:embed="rId4"/>
          <a:stretch>
            <a:fillRect/>
          </a:stretch>
        </p:blipFill>
        <p:spPr>
          <a:xfrm>
            <a:off x="738239" y="2340390"/>
            <a:ext cx="2792654" cy="1741328"/>
          </a:xfrm>
          <a:prstGeom prst="rect">
            <a:avLst/>
          </a:prstGeom>
        </p:spPr>
      </p:pic>
      <p:pic>
        <p:nvPicPr>
          <p:cNvPr id="3" name="图片 2">
            <a:extLst>
              <a:ext uri="{FF2B5EF4-FFF2-40B4-BE49-F238E27FC236}">
                <a16:creationId xmlns:a16="http://schemas.microsoft.com/office/drawing/2014/main" id="{0B61F6B9-E684-4074-ACB6-C6B68CC281C9}"/>
              </a:ext>
            </a:extLst>
          </p:cNvPr>
          <p:cNvPicPr>
            <a:picLocks noChangeAspect="1"/>
          </p:cNvPicPr>
          <p:nvPr/>
        </p:nvPicPr>
        <p:blipFill>
          <a:blip r:embed="rId5"/>
          <a:stretch>
            <a:fillRect/>
          </a:stretch>
        </p:blipFill>
        <p:spPr>
          <a:xfrm>
            <a:off x="4762500" y="2316327"/>
            <a:ext cx="3329940" cy="1789454"/>
          </a:xfrm>
          <a:prstGeom prst="rect">
            <a:avLst/>
          </a:prstGeom>
        </p:spPr>
      </p:pic>
      <p:pic>
        <p:nvPicPr>
          <p:cNvPr id="4" name="图片 3">
            <a:extLst>
              <a:ext uri="{FF2B5EF4-FFF2-40B4-BE49-F238E27FC236}">
                <a16:creationId xmlns:a16="http://schemas.microsoft.com/office/drawing/2014/main" id="{E7EDE589-F5AB-4CF1-9D59-A56E02DDBD76}"/>
              </a:ext>
            </a:extLst>
          </p:cNvPr>
          <p:cNvPicPr>
            <a:picLocks noChangeAspect="1"/>
          </p:cNvPicPr>
          <p:nvPr/>
        </p:nvPicPr>
        <p:blipFill>
          <a:blip r:embed="rId6"/>
          <a:stretch>
            <a:fillRect/>
          </a:stretch>
        </p:blipFill>
        <p:spPr>
          <a:xfrm>
            <a:off x="738240" y="4377079"/>
            <a:ext cx="2792654" cy="1753506"/>
          </a:xfrm>
          <a:prstGeom prst="rect">
            <a:avLst/>
          </a:prstGeom>
        </p:spPr>
      </p:pic>
      <p:pic>
        <p:nvPicPr>
          <p:cNvPr id="5" name="图片 4">
            <a:extLst>
              <a:ext uri="{FF2B5EF4-FFF2-40B4-BE49-F238E27FC236}">
                <a16:creationId xmlns:a16="http://schemas.microsoft.com/office/drawing/2014/main" id="{A147CE04-63D7-41CE-8662-0D5D14E39323}"/>
              </a:ext>
            </a:extLst>
          </p:cNvPr>
          <p:cNvPicPr>
            <a:picLocks noChangeAspect="1"/>
          </p:cNvPicPr>
          <p:nvPr/>
        </p:nvPicPr>
        <p:blipFill>
          <a:blip r:embed="rId7"/>
          <a:stretch>
            <a:fillRect/>
          </a:stretch>
        </p:blipFill>
        <p:spPr>
          <a:xfrm>
            <a:off x="4676773" y="4300310"/>
            <a:ext cx="3329941" cy="1907043"/>
          </a:xfrm>
          <a:prstGeom prst="rect">
            <a:avLst/>
          </a:prstGeom>
        </p:spPr>
      </p:pic>
    </p:spTree>
    <p:extLst>
      <p:ext uri="{BB962C8B-B14F-4D97-AF65-F5344CB8AC3E}">
        <p14:creationId xmlns:p14="http://schemas.microsoft.com/office/powerpoint/2010/main" val="823873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38659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系统环境变量设置</a:t>
            </a:r>
          </a:p>
          <a:p>
            <a:pPr marL="1257300" lvl="2" indent="-342900">
              <a:lnSpc>
                <a:spcPct val="120000"/>
              </a:lnSpc>
              <a:buFont typeface="Wingdings" panose="05000000000000000000" pitchFamily="2" charset="2"/>
              <a:buChar char="n"/>
            </a:pPr>
            <a:r>
              <a:rPr lang="zh-CN" altLang="en-US" sz="2000" b="1" dirty="0">
                <a:latin typeface="+mj-lt"/>
                <a:ea typeface="楷体" panose="02010609060101010101" pitchFamily="49" charset="-122"/>
                <a:cs typeface="黑体" panose="02010609060101010101" pitchFamily="49" charset="-122"/>
                <a:sym typeface="+mn-ea"/>
              </a:rPr>
              <a:t>进入高级系统设置</a:t>
            </a:r>
            <a:endParaRPr lang="en-US" altLang="zh-CN" sz="2000" b="1" dirty="0">
              <a:latin typeface="+mj-lt"/>
              <a:ea typeface="楷体" panose="02010609060101010101" pitchFamily="49" charset="-122"/>
              <a:cs typeface="黑体" panose="02010609060101010101" pitchFamily="49" charset="-122"/>
              <a:sym typeface="+mn-ea"/>
            </a:endParaRPr>
          </a:p>
        </p:txBody>
      </p:sp>
      <p:pic>
        <p:nvPicPr>
          <p:cNvPr id="2" name="图片 1">
            <a:extLst>
              <a:ext uri="{FF2B5EF4-FFF2-40B4-BE49-F238E27FC236}">
                <a16:creationId xmlns:a16="http://schemas.microsoft.com/office/drawing/2014/main" id="{1910B5A6-B131-4790-9FA2-8CADCC471F61}"/>
              </a:ext>
            </a:extLst>
          </p:cNvPr>
          <p:cNvPicPr>
            <a:picLocks noChangeAspect="1"/>
          </p:cNvPicPr>
          <p:nvPr/>
        </p:nvPicPr>
        <p:blipFill>
          <a:blip r:embed="rId3"/>
          <a:stretch>
            <a:fillRect/>
          </a:stretch>
        </p:blipFill>
        <p:spPr>
          <a:xfrm>
            <a:off x="410534" y="2528508"/>
            <a:ext cx="3079215" cy="3365653"/>
          </a:xfrm>
          <a:prstGeom prst="rect">
            <a:avLst/>
          </a:prstGeom>
        </p:spPr>
      </p:pic>
      <p:pic>
        <p:nvPicPr>
          <p:cNvPr id="3" name="图片 2">
            <a:extLst>
              <a:ext uri="{FF2B5EF4-FFF2-40B4-BE49-F238E27FC236}">
                <a16:creationId xmlns:a16="http://schemas.microsoft.com/office/drawing/2014/main" id="{46643C92-6A03-42CE-8D0C-56D70D98139E}"/>
              </a:ext>
            </a:extLst>
          </p:cNvPr>
          <p:cNvPicPr>
            <a:picLocks noChangeAspect="1"/>
          </p:cNvPicPr>
          <p:nvPr/>
        </p:nvPicPr>
        <p:blipFill>
          <a:blip r:embed="rId4"/>
          <a:stretch>
            <a:fillRect/>
          </a:stretch>
        </p:blipFill>
        <p:spPr>
          <a:xfrm>
            <a:off x="4205739" y="996268"/>
            <a:ext cx="3936733" cy="3737657"/>
          </a:xfrm>
          <a:prstGeom prst="rect">
            <a:avLst/>
          </a:prstGeom>
        </p:spPr>
      </p:pic>
      <p:pic>
        <p:nvPicPr>
          <p:cNvPr id="4" name="图片 3">
            <a:extLst>
              <a:ext uri="{FF2B5EF4-FFF2-40B4-BE49-F238E27FC236}">
                <a16:creationId xmlns:a16="http://schemas.microsoft.com/office/drawing/2014/main" id="{7D89A180-168F-449F-A034-488C4C0FEC66}"/>
              </a:ext>
            </a:extLst>
          </p:cNvPr>
          <p:cNvPicPr>
            <a:picLocks noChangeAspect="1"/>
          </p:cNvPicPr>
          <p:nvPr/>
        </p:nvPicPr>
        <p:blipFill>
          <a:blip r:embed="rId5"/>
          <a:stretch>
            <a:fillRect/>
          </a:stretch>
        </p:blipFill>
        <p:spPr>
          <a:xfrm>
            <a:off x="4205740" y="4894812"/>
            <a:ext cx="3936733" cy="999349"/>
          </a:xfrm>
          <a:prstGeom prst="rect">
            <a:avLst/>
          </a:prstGeom>
        </p:spPr>
      </p:pic>
    </p:spTree>
    <p:extLst>
      <p:ext uri="{BB962C8B-B14F-4D97-AF65-F5344CB8AC3E}">
        <p14:creationId xmlns:p14="http://schemas.microsoft.com/office/powerpoint/2010/main" val="3284672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713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检查</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运行环境设置</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lvl="1">
              <a:lnSpc>
                <a:spcPct val="120000"/>
              </a:lnSpc>
            </a:pPr>
            <a:endParaRPr lang="zh-CN" altLang="en-US"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3" name="图片 2">
            <a:extLst>
              <a:ext uri="{FF2B5EF4-FFF2-40B4-BE49-F238E27FC236}">
                <a16:creationId xmlns:a16="http://schemas.microsoft.com/office/drawing/2014/main" id="{7E44D8A4-D617-4AB8-888A-4A297262D75D}"/>
              </a:ext>
            </a:extLst>
          </p:cNvPr>
          <p:cNvPicPr>
            <a:picLocks noChangeAspect="1"/>
          </p:cNvPicPr>
          <p:nvPr/>
        </p:nvPicPr>
        <p:blipFill>
          <a:blip r:embed="rId3"/>
          <a:stretch>
            <a:fillRect/>
          </a:stretch>
        </p:blipFill>
        <p:spPr>
          <a:xfrm>
            <a:off x="0" y="2080593"/>
            <a:ext cx="9144000" cy="4313208"/>
          </a:xfrm>
          <a:prstGeom prst="rect">
            <a:avLst/>
          </a:prstGeom>
        </p:spPr>
      </p:pic>
    </p:spTree>
    <p:extLst>
      <p:ext uri="{BB962C8B-B14F-4D97-AF65-F5344CB8AC3E}">
        <p14:creationId xmlns:p14="http://schemas.microsoft.com/office/powerpoint/2010/main" val="3674310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713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检查</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运行环境设置</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lvl="1">
              <a:lnSpc>
                <a:spcPct val="120000"/>
              </a:lnSpc>
            </a:pPr>
            <a:endParaRPr lang="zh-CN" altLang="en-US"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4" name="图片 3">
            <a:extLst>
              <a:ext uri="{FF2B5EF4-FFF2-40B4-BE49-F238E27FC236}">
                <a16:creationId xmlns:a16="http://schemas.microsoft.com/office/drawing/2014/main" id="{EB5CBBE5-B5E9-4F79-A531-9A16258BAD7C}"/>
              </a:ext>
            </a:extLst>
          </p:cNvPr>
          <p:cNvPicPr>
            <a:picLocks noChangeAspect="1"/>
          </p:cNvPicPr>
          <p:nvPr/>
        </p:nvPicPr>
        <p:blipFill>
          <a:blip r:embed="rId3"/>
          <a:stretch>
            <a:fillRect/>
          </a:stretch>
        </p:blipFill>
        <p:spPr>
          <a:xfrm>
            <a:off x="0" y="2368172"/>
            <a:ext cx="9144000" cy="3454070"/>
          </a:xfrm>
          <a:prstGeom prst="rect">
            <a:avLst/>
          </a:prstGeom>
        </p:spPr>
      </p:pic>
    </p:spTree>
    <p:extLst>
      <p:ext uri="{BB962C8B-B14F-4D97-AF65-F5344CB8AC3E}">
        <p14:creationId xmlns:p14="http://schemas.microsoft.com/office/powerpoint/2010/main" val="1305002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7130"/>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开发工具</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检查</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运行环境设置</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lvl="1">
              <a:lnSpc>
                <a:spcPct val="120000"/>
              </a:lnSpc>
            </a:pPr>
            <a:endParaRPr lang="zh-CN" altLang="en-US" sz="2400" b="1" dirty="0">
              <a:solidFill>
                <a:srgbClr val="1557AE"/>
              </a:solidFill>
              <a:latin typeface="+mj-lt"/>
              <a:ea typeface="楷体" panose="02010609060101010101" pitchFamily="49" charset="-122"/>
              <a:cs typeface="黑体" panose="02010609060101010101" pitchFamily="49" charset="-122"/>
              <a:sym typeface="+mn-ea"/>
            </a:endParaRPr>
          </a:p>
        </p:txBody>
      </p:sp>
      <p:pic>
        <p:nvPicPr>
          <p:cNvPr id="2" name="图片 1">
            <a:extLst>
              <a:ext uri="{FF2B5EF4-FFF2-40B4-BE49-F238E27FC236}">
                <a16:creationId xmlns:a16="http://schemas.microsoft.com/office/drawing/2014/main" id="{F71D1AA4-DCC5-43CE-AFC4-6B3760094DEC}"/>
              </a:ext>
            </a:extLst>
          </p:cNvPr>
          <p:cNvPicPr>
            <a:picLocks noChangeAspect="1"/>
          </p:cNvPicPr>
          <p:nvPr/>
        </p:nvPicPr>
        <p:blipFill>
          <a:blip r:embed="rId3"/>
          <a:stretch>
            <a:fillRect/>
          </a:stretch>
        </p:blipFill>
        <p:spPr>
          <a:xfrm>
            <a:off x="0" y="1976164"/>
            <a:ext cx="9144000" cy="1266669"/>
          </a:xfrm>
          <a:prstGeom prst="rect">
            <a:avLst/>
          </a:prstGeom>
        </p:spPr>
      </p:pic>
    </p:spTree>
    <p:extLst>
      <p:ext uri="{BB962C8B-B14F-4D97-AF65-F5344CB8AC3E}">
        <p14:creationId xmlns:p14="http://schemas.microsoft.com/office/powerpoint/2010/main" val="478947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482725"/>
            <a:ext cx="9144000" cy="2719998"/>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516731" y="2353578"/>
            <a:ext cx="8110537" cy="839717"/>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zh-CN" altLang="en-US" sz="4400" b="1" kern="100" dirty="0">
                <a:solidFill>
                  <a:schemeClr val="bg1"/>
                </a:solidFill>
                <a:latin typeface="Monaco" panose="020B0509030404040204" pitchFamily="49" charset="0"/>
                <a:ea typeface="+mn-ea"/>
                <a:cs typeface="Times New Roman" panose="02020603050405020304" pitchFamily="18" charset="0"/>
              </a:rPr>
              <a:t>第一章：</a:t>
            </a:r>
            <a:r>
              <a:rPr lang="en-US" altLang="zh-CN" sz="4400" b="1" kern="100" dirty="0">
                <a:solidFill>
                  <a:schemeClr val="bg1"/>
                </a:solidFill>
                <a:latin typeface="Monaco" panose="020B0509030404040204" pitchFamily="49" charset="0"/>
                <a:ea typeface="+mn-ea"/>
                <a:cs typeface="Times New Roman" panose="02020603050405020304" pitchFamily="18" charset="0"/>
              </a:rPr>
              <a:t>Java</a:t>
            </a:r>
            <a:r>
              <a:rPr lang="zh-CN" altLang="en-US" sz="4400" b="1" kern="100" dirty="0">
                <a:solidFill>
                  <a:schemeClr val="bg1"/>
                </a:solidFill>
                <a:latin typeface="Monaco" panose="020B0509030404040204" pitchFamily="49" charset="0"/>
                <a:ea typeface="+mn-ea"/>
                <a:cs typeface="Times New Roman" panose="02020603050405020304" pitchFamily="18" charset="0"/>
              </a:rPr>
              <a:t>概述</a:t>
            </a:r>
          </a:p>
        </p:txBody>
      </p:sp>
      <p:sp>
        <p:nvSpPr>
          <p:cNvPr id="5" name="矩形 4"/>
          <p:cNvSpPr/>
          <p:nvPr/>
        </p:nvSpPr>
        <p:spPr>
          <a:xfrm>
            <a:off x="2976775" y="4756308"/>
            <a:ext cx="6054300" cy="949171"/>
          </a:xfrm>
          <a:prstGeom prst="rect">
            <a:avLst/>
          </a:prstGeom>
          <a:effectLst>
            <a:outerShdw blurRad="50800" dist="38100" dir="5400000" algn="t" rotWithShape="0">
              <a:prstClr val="black">
                <a:alpha val="40000"/>
              </a:prstClr>
            </a:outerShdw>
          </a:effectLst>
        </p:spPr>
        <p:txBody>
          <a:bodyPr wrap="square">
            <a:spAutoFit/>
          </a:bodyPr>
          <a:lstStyle/>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授课老师：        冯伟</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a:p>
            <a:pPr indent="127000" eaLnBrk="1" fontAlgn="auto" hangingPunct="1">
              <a:lnSpc>
                <a:spcPct val="120000"/>
              </a:lnSpc>
              <a:spcBef>
                <a:spcPts val="0"/>
              </a:spcBef>
              <a:spcAft>
                <a:spcPts val="0"/>
              </a:spcAft>
              <a:defRPr/>
            </a:pP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        期：</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2024</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年</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4</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月</a:t>
            </a:r>
            <a:r>
              <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23</a:t>
            </a:r>
            <a:r>
              <a:rPr lang="zh-CN" altLang="en-US"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rPr>
              <a:t>日</a:t>
            </a:r>
            <a:endParaRPr lang="en-US" altLang="zh-CN" sz="2400" b="1" kern="100" dirty="0">
              <a:solidFill>
                <a:srgbClr val="1557AE"/>
              </a:solidFill>
              <a:latin typeface="Monaco" panose="020B0509030404040204" pitchFamily="49" charset="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Tree>
    <p:extLst>
      <p:ext uri="{BB962C8B-B14F-4D97-AF65-F5344CB8AC3E}">
        <p14:creationId xmlns:p14="http://schemas.microsoft.com/office/powerpoint/2010/main" val="156567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89660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应用程序的编译和运行</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编写源文件</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HelloWorld.java(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内容如前</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编译</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a:t>
            </a:r>
            <a:r>
              <a:rPr lang="en-US" altLang="zh-CN" sz="2400" b="1" dirty="0" err="1">
                <a:latin typeface="+mj-lt"/>
                <a:ea typeface="楷体" panose="02010609060101010101" pitchFamily="49" charset="-122"/>
                <a:cs typeface="黑体" panose="02010609060101010101" pitchFamily="49" charset="-122"/>
                <a:sym typeface="+mn-ea"/>
              </a:rPr>
              <a:t>javac</a:t>
            </a:r>
            <a:r>
              <a:rPr lang="zh-CN" altLang="en-US" sz="2400" b="1" dirty="0">
                <a:latin typeface="+mj-lt"/>
                <a:ea typeface="楷体" panose="02010609060101010101" pitchFamily="49" charset="-122"/>
                <a:cs typeface="黑体" panose="02010609060101010101" pitchFamily="49" charset="-122"/>
                <a:sym typeface="+mn-ea"/>
              </a:rPr>
              <a:t>：生成对应的</a:t>
            </a:r>
            <a:r>
              <a:rPr lang="en-US" altLang="zh-CN" sz="2400" b="1" dirty="0">
                <a:latin typeface="+mj-lt"/>
                <a:ea typeface="楷体" panose="02010609060101010101" pitchFamily="49" charset="-122"/>
                <a:cs typeface="黑体" panose="02010609060101010101" pitchFamily="49" charset="-122"/>
                <a:sym typeface="+mn-ea"/>
              </a:rPr>
              <a:t>class</a:t>
            </a:r>
            <a:r>
              <a:rPr lang="zh-CN" altLang="en-US" sz="2400" b="1" dirty="0">
                <a:latin typeface="+mj-lt"/>
                <a:ea typeface="楷体" panose="02010609060101010101" pitchFamily="49" charset="-122"/>
                <a:cs typeface="黑体" panose="02010609060101010101" pitchFamily="49" charset="-122"/>
                <a:sym typeface="+mn-ea"/>
              </a:rPr>
              <a:t>文件</a:t>
            </a:r>
          </a:p>
        </p:txBody>
      </p:sp>
      <p:pic>
        <p:nvPicPr>
          <p:cNvPr id="2" name="图片 1">
            <a:extLst>
              <a:ext uri="{FF2B5EF4-FFF2-40B4-BE49-F238E27FC236}">
                <a16:creationId xmlns:a16="http://schemas.microsoft.com/office/drawing/2014/main" id="{1C5C2901-C567-4B04-A755-04AEF4B322F9}"/>
              </a:ext>
            </a:extLst>
          </p:cNvPr>
          <p:cNvPicPr>
            <a:picLocks noChangeAspect="1"/>
          </p:cNvPicPr>
          <p:nvPr/>
        </p:nvPicPr>
        <p:blipFill>
          <a:blip r:embed="rId3"/>
          <a:stretch>
            <a:fillRect/>
          </a:stretch>
        </p:blipFill>
        <p:spPr>
          <a:xfrm>
            <a:off x="0" y="2858426"/>
            <a:ext cx="9144000" cy="3088532"/>
          </a:xfrm>
          <a:prstGeom prst="rect">
            <a:avLst/>
          </a:prstGeom>
        </p:spPr>
      </p:pic>
    </p:spTree>
    <p:extLst>
      <p:ext uri="{BB962C8B-B14F-4D97-AF65-F5344CB8AC3E}">
        <p14:creationId xmlns:p14="http://schemas.microsoft.com/office/powerpoint/2010/main" val="18985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896609"/>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应用程序的编译和运行</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编写源文件</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HelloWorld.java(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内容如前</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运行</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en-US" altLang="zh-CN" sz="2400" b="1" dirty="0">
                <a:latin typeface="+mj-lt"/>
                <a:ea typeface="楷体" panose="02010609060101010101" pitchFamily="49" charset="-122"/>
                <a:cs typeface="黑体" panose="02010609060101010101" pitchFamily="49" charset="-122"/>
                <a:sym typeface="+mn-ea"/>
              </a:rPr>
              <a:t>	java</a:t>
            </a:r>
            <a:r>
              <a:rPr lang="zh-CN" altLang="en-US" sz="2400" b="1" dirty="0">
                <a:latin typeface="+mj-lt"/>
                <a:ea typeface="楷体" panose="02010609060101010101" pitchFamily="49" charset="-122"/>
                <a:cs typeface="黑体" panose="02010609060101010101" pitchFamily="49" charset="-122"/>
                <a:sym typeface="+mn-ea"/>
              </a:rPr>
              <a:t>：运行生成的</a:t>
            </a:r>
            <a:r>
              <a:rPr lang="en-US" altLang="zh-CN" sz="2400" b="1" dirty="0">
                <a:latin typeface="+mj-lt"/>
                <a:ea typeface="楷体" panose="02010609060101010101" pitchFamily="49" charset="-122"/>
                <a:cs typeface="黑体" panose="02010609060101010101" pitchFamily="49" charset="-122"/>
                <a:sym typeface="+mn-ea"/>
              </a:rPr>
              <a:t>class</a:t>
            </a:r>
            <a:r>
              <a:rPr lang="zh-CN" altLang="en-US" sz="2400" b="1" dirty="0">
                <a:latin typeface="+mj-lt"/>
                <a:ea typeface="楷体" panose="02010609060101010101" pitchFamily="49" charset="-122"/>
                <a:cs typeface="黑体" panose="02010609060101010101" pitchFamily="49" charset="-122"/>
                <a:sym typeface="+mn-ea"/>
              </a:rPr>
              <a:t>文件</a:t>
            </a:r>
            <a:endParaRPr lang="en-US" altLang="zh-CN" sz="2400" b="1" dirty="0">
              <a:latin typeface="+mj-lt"/>
              <a:ea typeface="楷体" panose="02010609060101010101" pitchFamily="49" charset="-122"/>
              <a:cs typeface="黑体" panose="02010609060101010101" pitchFamily="49" charset="-122"/>
              <a:sym typeface="+mn-ea"/>
            </a:endParaRPr>
          </a:p>
        </p:txBody>
      </p:sp>
      <p:pic>
        <p:nvPicPr>
          <p:cNvPr id="3" name="图片 2">
            <a:extLst>
              <a:ext uri="{FF2B5EF4-FFF2-40B4-BE49-F238E27FC236}">
                <a16:creationId xmlns:a16="http://schemas.microsoft.com/office/drawing/2014/main" id="{EECE2A5F-1D25-4F8C-9396-06374004445E}"/>
              </a:ext>
            </a:extLst>
          </p:cNvPr>
          <p:cNvPicPr>
            <a:picLocks noChangeAspect="1"/>
          </p:cNvPicPr>
          <p:nvPr/>
        </p:nvPicPr>
        <p:blipFill>
          <a:blip r:embed="rId3"/>
          <a:stretch>
            <a:fillRect/>
          </a:stretch>
        </p:blipFill>
        <p:spPr>
          <a:xfrm>
            <a:off x="0" y="2998644"/>
            <a:ext cx="9144000" cy="1051706"/>
          </a:xfrm>
          <a:prstGeom prst="rect">
            <a:avLst/>
          </a:prstGeom>
        </p:spPr>
      </p:pic>
      <p:pic>
        <p:nvPicPr>
          <p:cNvPr id="4" name="图片 3">
            <a:extLst>
              <a:ext uri="{FF2B5EF4-FFF2-40B4-BE49-F238E27FC236}">
                <a16:creationId xmlns:a16="http://schemas.microsoft.com/office/drawing/2014/main" id="{75F78F94-7C7E-4BD8-BF43-A77CCA2334F1}"/>
              </a:ext>
            </a:extLst>
          </p:cNvPr>
          <p:cNvPicPr>
            <a:picLocks noChangeAspect="1"/>
          </p:cNvPicPr>
          <p:nvPr/>
        </p:nvPicPr>
        <p:blipFill>
          <a:blip r:embed="rId4"/>
          <a:stretch>
            <a:fillRect/>
          </a:stretch>
        </p:blipFill>
        <p:spPr>
          <a:xfrm>
            <a:off x="0" y="4844813"/>
            <a:ext cx="9144000" cy="1102145"/>
          </a:xfrm>
          <a:prstGeom prst="rect">
            <a:avLst/>
          </a:prstGeom>
        </p:spPr>
      </p:pic>
    </p:spTree>
    <p:extLst>
      <p:ext uri="{BB962C8B-B14F-4D97-AF65-F5344CB8AC3E}">
        <p14:creationId xmlns:p14="http://schemas.microsoft.com/office/powerpoint/2010/main" val="2035585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 Applet</a:t>
            </a:r>
            <a:r>
              <a:rPr lang="zh-CN" altLang="en-US" sz="2800" b="1" dirty="0">
                <a:solidFill>
                  <a:srgbClr val="1557AE"/>
                </a:solidFill>
                <a:cs typeface="黑体" panose="02010609060101010101" pitchFamily="49" charset="-122"/>
                <a:sym typeface="+mn-ea"/>
              </a:rPr>
              <a:t>程序的编译和运行</a:t>
            </a:r>
            <a:endParaRPr lang="en-US" altLang="zh-CN" sz="2800" b="1" dirty="0">
              <a:solidFill>
                <a:srgbClr val="1557AE"/>
              </a:solidFill>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编译：</a:t>
            </a:r>
            <a:r>
              <a:rPr lang="en-US" altLang="zh-CN" sz="2400" b="1" dirty="0" err="1">
                <a:latin typeface="+mj-lt"/>
                <a:ea typeface="楷体" panose="02010609060101010101" pitchFamily="49" charset="-122"/>
                <a:cs typeface="黑体" panose="02010609060101010101" pitchFamily="49" charset="-122"/>
                <a:sym typeface="+mn-ea"/>
              </a:rPr>
              <a:t>javac</a:t>
            </a:r>
            <a:endParaRPr lang="zh-CN" altLang="en-US" sz="2400" b="1" dirty="0">
              <a:latin typeface="+mj-lt"/>
              <a:ea typeface="楷体" panose="02010609060101010101" pitchFamily="49" charset="-122"/>
              <a:cs typeface="黑体" panose="02010609060101010101" pitchFamily="49" charset="-122"/>
              <a:sym typeface="+mn-ea"/>
            </a:endParaRP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编写</a:t>
            </a:r>
            <a:r>
              <a:rPr lang="en-US" altLang="zh-CN" sz="2400" b="1" dirty="0">
                <a:latin typeface="+mj-lt"/>
                <a:ea typeface="楷体" panose="02010609060101010101" pitchFamily="49" charset="-122"/>
                <a:cs typeface="黑体" panose="02010609060101010101" pitchFamily="49" charset="-122"/>
                <a:sym typeface="+mn-ea"/>
              </a:rPr>
              <a:t>HTML</a:t>
            </a:r>
            <a:r>
              <a:rPr lang="zh-CN" altLang="en-US" sz="2400" b="1" dirty="0">
                <a:latin typeface="+mj-lt"/>
                <a:ea typeface="楷体" panose="02010609060101010101" pitchFamily="49" charset="-122"/>
                <a:cs typeface="黑体" panose="02010609060101010101" pitchFamily="49" charset="-122"/>
                <a:sym typeface="+mn-ea"/>
              </a:rPr>
              <a:t>文件 “</a:t>
            </a:r>
            <a:r>
              <a:rPr lang="en-US" altLang="zh-CN" sz="2400" b="1" dirty="0">
                <a:latin typeface="+mj-lt"/>
                <a:ea typeface="楷体" panose="02010609060101010101" pitchFamily="49" charset="-122"/>
                <a:cs typeface="黑体" panose="02010609060101010101" pitchFamily="49" charset="-122"/>
                <a:sym typeface="+mn-ea"/>
              </a:rPr>
              <a:t>Test.html”,</a:t>
            </a:r>
            <a:r>
              <a:rPr lang="zh-CN" altLang="en-US" sz="2400" b="1" dirty="0">
                <a:latin typeface="+mj-lt"/>
                <a:ea typeface="楷体" panose="02010609060101010101" pitchFamily="49" charset="-122"/>
                <a:cs typeface="黑体" panose="02010609060101010101" pitchFamily="49" charset="-122"/>
                <a:sym typeface="+mn-ea"/>
              </a:rPr>
              <a:t>保存到相同目录</a:t>
            </a:r>
          </a:p>
        </p:txBody>
      </p:sp>
      <p:sp>
        <p:nvSpPr>
          <p:cNvPr id="9" name="矩形 8">
            <a:extLst>
              <a:ext uri="{FF2B5EF4-FFF2-40B4-BE49-F238E27FC236}">
                <a16:creationId xmlns:a16="http://schemas.microsoft.com/office/drawing/2014/main" id="{933BBAE4-4F75-4994-A710-6EC9EFB6D40D}"/>
              </a:ext>
            </a:extLst>
          </p:cNvPr>
          <p:cNvSpPr/>
          <p:nvPr/>
        </p:nvSpPr>
        <p:spPr>
          <a:xfrm>
            <a:off x="0" y="2364453"/>
            <a:ext cx="9144000" cy="2859915"/>
          </a:xfrm>
          <a:prstGeom prst="rect">
            <a:avLst/>
          </a:prstGeom>
          <a:solidFill>
            <a:schemeClr val="bg2">
              <a:lumMod val="25000"/>
            </a:schemeClr>
          </a:solidFill>
          <a:ln>
            <a:solidFill>
              <a:srgbClr val="15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HTML</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HEAD</a:t>
            </a:r>
            <a:r>
              <a:rPr lang="en-US" altLang="zh-CN" sz="2400" b="1" dirty="0">
                <a:solidFill>
                  <a:srgbClr val="808080"/>
                </a:solidFill>
                <a:latin typeface="Consolas" panose="020B0609020204030204" pitchFamily="49" charset="0"/>
                <a:ea typeface="黑体" panose="02010609060101010101" pitchFamily="49" charset="-122"/>
              </a:rPr>
              <a:t>&gt;&lt;</a:t>
            </a:r>
            <a:r>
              <a:rPr lang="en-US" altLang="zh-CN" sz="2400" b="1" dirty="0">
                <a:solidFill>
                  <a:srgbClr val="569CD6"/>
                </a:solidFill>
                <a:latin typeface="Consolas" panose="020B0609020204030204" pitchFamily="49" charset="0"/>
                <a:ea typeface="黑体" panose="02010609060101010101" pitchFamily="49" charset="-122"/>
              </a:rPr>
              <a:t>TITLE</a:t>
            </a:r>
            <a:r>
              <a:rPr lang="en-US" altLang="zh-CN" sz="2400" b="1" dirty="0">
                <a:solidFill>
                  <a:srgbClr val="808080"/>
                </a:solidFill>
                <a:latin typeface="Consolas" panose="020B0609020204030204" pitchFamily="49" charset="0"/>
                <a:ea typeface="黑体" panose="02010609060101010101" pitchFamily="49" charset="-122"/>
              </a:rPr>
              <a:t>&gt;</a:t>
            </a:r>
            <a:r>
              <a:rPr lang="en-US" altLang="zh-CN" sz="2400" b="1" dirty="0">
                <a:solidFill>
                  <a:srgbClr val="D4D4D4"/>
                </a:solidFill>
                <a:latin typeface="Consolas" panose="020B0609020204030204" pitchFamily="49" charset="0"/>
                <a:ea typeface="黑体" panose="02010609060101010101" pitchFamily="49" charset="-122"/>
              </a:rPr>
              <a:t> An Applet</a:t>
            </a:r>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TITLE</a:t>
            </a:r>
            <a:r>
              <a:rPr lang="en-US" altLang="zh-CN" sz="2400" b="1" dirty="0">
                <a:solidFill>
                  <a:srgbClr val="808080"/>
                </a:solidFill>
                <a:latin typeface="Consolas" panose="020B0609020204030204" pitchFamily="49" charset="0"/>
                <a:ea typeface="黑体" panose="02010609060101010101" pitchFamily="49" charset="-122"/>
              </a:rPr>
              <a:t>&gt;&lt;/</a:t>
            </a:r>
            <a:r>
              <a:rPr lang="en-US" altLang="zh-CN" sz="2400" b="1" dirty="0">
                <a:solidFill>
                  <a:srgbClr val="569CD6"/>
                </a:solidFill>
                <a:latin typeface="Consolas" panose="020B0609020204030204" pitchFamily="49" charset="0"/>
                <a:ea typeface="黑体" panose="02010609060101010101" pitchFamily="49" charset="-122"/>
              </a:rPr>
              <a:t>HEAD</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BODY</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F44747"/>
                </a:solidFill>
                <a:latin typeface="Consolas" panose="020B0609020204030204" pitchFamily="49" charset="0"/>
                <a:ea typeface="黑体" panose="02010609060101010101" pitchFamily="49" charset="-122"/>
              </a:rPr>
              <a:t>applet</a:t>
            </a:r>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9CDCFE"/>
                </a:solidFill>
                <a:latin typeface="Consolas" panose="020B0609020204030204" pitchFamily="49" charset="0"/>
                <a:ea typeface="黑体" panose="02010609060101010101" pitchFamily="49" charset="-122"/>
              </a:rPr>
              <a:t>code</a:t>
            </a:r>
            <a:r>
              <a:rPr lang="en-US" altLang="zh-CN" sz="2400" b="1" dirty="0">
                <a:solidFill>
                  <a:srgbClr val="D4D4D4"/>
                </a:solidFill>
                <a:latin typeface="Consolas" panose="020B0609020204030204" pitchFamily="49" charset="0"/>
                <a:ea typeface="黑体" panose="02010609060101010101" pitchFamily="49" charset="-122"/>
              </a:rPr>
              <a:t> = </a:t>
            </a:r>
            <a:r>
              <a:rPr lang="en-US" altLang="zh-CN" sz="2400" b="1" dirty="0">
                <a:solidFill>
                  <a:srgbClr val="CE9178"/>
                </a:solidFill>
                <a:latin typeface="Consolas" panose="020B0609020204030204" pitchFamily="49" charset="0"/>
                <a:ea typeface="黑体" panose="02010609060101010101" pitchFamily="49" charset="-122"/>
              </a:rPr>
              <a:t>"</a:t>
            </a:r>
            <a:r>
              <a:rPr lang="en-US" altLang="zh-CN" sz="2400" b="1" dirty="0" err="1">
                <a:solidFill>
                  <a:srgbClr val="CE9178"/>
                </a:solidFill>
                <a:latin typeface="Consolas" panose="020B0609020204030204" pitchFamily="49" charset="0"/>
                <a:ea typeface="黑体" panose="02010609060101010101" pitchFamily="49" charset="-122"/>
              </a:rPr>
              <a:t>HelloWorld.class</a:t>
            </a:r>
            <a:r>
              <a:rPr lang="en-US" altLang="zh-CN" sz="2400" b="1" dirty="0">
                <a:solidFill>
                  <a:srgbClr val="CE9178"/>
                </a:solidFill>
                <a:latin typeface="Consolas" panose="020B0609020204030204" pitchFamily="49" charset="0"/>
                <a:ea typeface="黑体" panose="02010609060101010101" pitchFamily="49" charset="-122"/>
              </a:rPr>
              <a:t>"</a:t>
            </a:r>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9CDCFE"/>
                </a:solidFill>
                <a:latin typeface="Consolas" panose="020B0609020204030204" pitchFamily="49" charset="0"/>
                <a:ea typeface="黑体" panose="02010609060101010101" pitchFamily="49" charset="-122"/>
              </a:rPr>
              <a:t>width</a:t>
            </a:r>
            <a:r>
              <a:rPr lang="en-US" altLang="zh-CN" sz="2400" b="1" dirty="0">
                <a:solidFill>
                  <a:srgbClr val="D4D4D4"/>
                </a:solidFill>
                <a:latin typeface="Consolas" panose="020B0609020204030204" pitchFamily="49" charset="0"/>
                <a:ea typeface="黑体" panose="02010609060101010101" pitchFamily="49" charset="-122"/>
              </a:rPr>
              <a:t> = </a:t>
            </a:r>
            <a:r>
              <a:rPr lang="en-US" altLang="zh-CN" sz="2400" b="1" dirty="0">
                <a:solidFill>
                  <a:srgbClr val="CE9178"/>
                </a:solidFill>
                <a:latin typeface="Consolas" panose="020B0609020204030204" pitchFamily="49" charset="0"/>
                <a:ea typeface="黑体" panose="02010609060101010101" pitchFamily="49" charset="-122"/>
              </a:rPr>
              <a:t>200</a:t>
            </a:r>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err="1">
                <a:solidFill>
                  <a:srgbClr val="9CDCFE"/>
                </a:solidFill>
                <a:latin typeface="Consolas" panose="020B0609020204030204" pitchFamily="49" charset="0"/>
                <a:ea typeface="黑体" panose="02010609060101010101" pitchFamily="49" charset="-122"/>
              </a:rPr>
              <a:t>heigth</a:t>
            </a:r>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CE9178"/>
                </a:solidFill>
                <a:latin typeface="Consolas" panose="020B0609020204030204" pitchFamily="49" charset="0"/>
                <a:ea typeface="黑体" panose="02010609060101010101" pitchFamily="49" charset="-122"/>
              </a:rPr>
              <a:t>40</a:t>
            </a:r>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9CDCFE"/>
                </a:solidFill>
                <a:latin typeface="Consolas" panose="020B0609020204030204" pitchFamily="49" charset="0"/>
                <a:ea typeface="黑体" panose="02010609060101010101" pitchFamily="49" charset="-122"/>
              </a:rPr>
              <a:t>background</a:t>
            </a:r>
            <a:r>
              <a:rPr lang="en-US" altLang="zh-CN" sz="2400" b="1" dirty="0">
                <a:solidFill>
                  <a:srgbClr val="D4D4D4"/>
                </a:solidFill>
                <a:latin typeface="Consolas" panose="020B0609020204030204" pitchFamily="49" charset="0"/>
                <a:ea typeface="黑体" panose="02010609060101010101" pitchFamily="49" charset="-122"/>
              </a:rPr>
              <a:t> = </a:t>
            </a:r>
            <a:r>
              <a:rPr lang="en-US" altLang="zh-CN" sz="2400" b="1" dirty="0">
                <a:solidFill>
                  <a:srgbClr val="CE9178"/>
                </a:solidFill>
                <a:latin typeface="Consolas" panose="020B0609020204030204" pitchFamily="49" charset="0"/>
                <a:ea typeface="黑体" panose="02010609060101010101" pitchFamily="49" charset="-122"/>
              </a:rPr>
              <a:t>black</a:t>
            </a:r>
            <a:r>
              <a:rPr lang="en-US" altLang="zh-CN" sz="2400" b="1" dirty="0">
                <a:solidFill>
                  <a:srgbClr val="808080"/>
                </a:solidFill>
                <a:latin typeface="Consolas" panose="020B0609020204030204" pitchFamily="49" charset="0"/>
                <a:ea typeface="黑体" panose="02010609060101010101" pitchFamily="49" charset="-122"/>
              </a:rPr>
              <a:t>&gt;&lt;/</a:t>
            </a:r>
            <a:r>
              <a:rPr lang="en-US" altLang="zh-CN" sz="2400" b="1" dirty="0">
                <a:solidFill>
                  <a:srgbClr val="F44747"/>
                </a:solidFill>
                <a:latin typeface="Consolas" panose="020B0609020204030204" pitchFamily="49" charset="0"/>
                <a:ea typeface="黑体" panose="02010609060101010101" pitchFamily="49" charset="-122"/>
              </a:rPr>
              <a:t>applet</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D4D4D4"/>
                </a:solidFill>
                <a:latin typeface="Consolas" panose="020B0609020204030204" pitchFamily="49" charset="0"/>
                <a:ea typeface="黑体" panose="02010609060101010101" pitchFamily="49" charset="-122"/>
              </a:rPr>
              <a:t>    </a:t>
            </a:r>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BODY</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808080"/>
                </a:solidFill>
                <a:latin typeface="Consolas" panose="020B0609020204030204" pitchFamily="49" charset="0"/>
                <a:ea typeface="黑体" panose="02010609060101010101" pitchFamily="49" charset="-122"/>
              </a:rPr>
              <a:t>&lt;/</a:t>
            </a:r>
            <a:r>
              <a:rPr lang="en-US" altLang="zh-CN" sz="2400" b="1" dirty="0">
                <a:solidFill>
                  <a:srgbClr val="569CD6"/>
                </a:solidFill>
                <a:latin typeface="Consolas" panose="020B0609020204030204" pitchFamily="49" charset="0"/>
                <a:ea typeface="黑体" panose="02010609060101010101" pitchFamily="49" charset="-122"/>
              </a:rPr>
              <a:t>HTML</a:t>
            </a:r>
            <a:r>
              <a:rPr lang="en-US" altLang="zh-CN" sz="2400" b="1" dirty="0">
                <a:solidFill>
                  <a:srgbClr val="808080"/>
                </a:solidFill>
                <a:latin typeface="Consolas" panose="020B0609020204030204" pitchFamily="49" charset="0"/>
                <a:ea typeface="黑体" panose="02010609060101010101" pitchFamily="49" charset="-122"/>
              </a:rPr>
              <a:t>&gt;</a:t>
            </a:r>
            <a:endParaRPr lang="en-US" altLang="zh-CN" sz="2400" b="1" dirty="0">
              <a:solidFill>
                <a:srgbClr val="D4D4D4"/>
              </a:solidFill>
              <a:latin typeface="Consolas" panose="020B0609020204030204" pitchFamily="49" charset="0"/>
              <a:ea typeface="黑体" panose="02010609060101010101" pitchFamily="49" charset="-122"/>
            </a:endParaRPr>
          </a:p>
          <a:p>
            <a:pPr lvl="0"/>
            <a:r>
              <a:rPr lang="en-US" altLang="zh-CN" sz="2400" b="1" dirty="0">
                <a:solidFill>
                  <a:srgbClr val="D4D4D4"/>
                </a:solidFill>
                <a:latin typeface="Consolas" panose="020B0609020204030204" pitchFamily="49" charset="0"/>
                <a:ea typeface="黑体" panose="02010609060101010101" pitchFamily="49" charset="-122"/>
              </a:rPr>
              <a:t>    </a:t>
            </a:r>
          </a:p>
        </p:txBody>
      </p:sp>
    </p:spTree>
    <p:extLst>
      <p:ext uri="{BB962C8B-B14F-4D97-AF65-F5344CB8AC3E}">
        <p14:creationId xmlns:p14="http://schemas.microsoft.com/office/powerpoint/2010/main" val="136553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900328"/>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小程序的编译和运行</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运行</a:t>
            </a:r>
          </a:p>
          <a:p>
            <a:pPr marL="1257300" lvl="2" indent="-342900">
              <a:lnSpc>
                <a:spcPct val="120000"/>
              </a:lnSpc>
              <a:buFont typeface="Wingdings" panose="05000000000000000000" pitchFamily="2" charset="2"/>
              <a:buChar char="n"/>
            </a:pPr>
            <a:r>
              <a:rPr lang="zh-CN" altLang="en-US" sz="2400" b="1" dirty="0">
                <a:latin typeface="+mj-lt"/>
                <a:ea typeface="楷体" panose="02010609060101010101" pitchFamily="49" charset="-122"/>
                <a:cs typeface="黑体" panose="02010609060101010101" pitchFamily="49" charset="-122"/>
                <a:sym typeface="+mn-ea"/>
              </a:rPr>
              <a:t>用浏览器打开</a:t>
            </a:r>
            <a:r>
              <a:rPr lang="en-US" altLang="zh-CN" sz="2400" b="1" dirty="0">
                <a:latin typeface="+mj-lt"/>
                <a:ea typeface="楷体" panose="02010609060101010101" pitchFamily="49" charset="-122"/>
                <a:cs typeface="黑体" panose="02010609060101010101" pitchFamily="49" charset="-122"/>
                <a:sym typeface="+mn-ea"/>
              </a:rPr>
              <a:t>Test.html</a:t>
            </a:r>
            <a:r>
              <a:rPr lang="zh-CN" altLang="en-US" sz="2400" b="1" dirty="0">
                <a:latin typeface="+mj-lt"/>
                <a:ea typeface="楷体" panose="02010609060101010101" pitchFamily="49" charset="-122"/>
                <a:cs typeface="黑体" panose="02010609060101010101" pitchFamily="49" charset="-122"/>
                <a:sym typeface="+mn-ea"/>
              </a:rPr>
              <a:t>文件（</a:t>
            </a:r>
            <a:r>
              <a:rPr lang="zh-CN" altLang="en-US" sz="2400" b="1" dirty="0">
                <a:solidFill>
                  <a:srgbClr val="C00000"/>
                </a:solidFill>
                <a:latin typeface="+mj-lt"/>
                <a:ea typeface="楷体" panose="02010609060101010101" pitchFamily="49" charset="-122"/>
                <a:cs typeface="黑体" panose="02010609060101010101" pitchFamily="49" charset="-122"/>
                <a:sym typeface="+mn-ea"/>
              </a:rPr>
              <a:t>不再支持</a:t>
            </a:r>
            <a:r>
              <a:rPr lang="zh-CN" altLang="en-US" sz="2400" b="1" dirty="0">
                <a:latin typeface="+mj-lt"/>
                <a:ea typeface="楷体" panose="02010609060101010101" pitchFamily="49" charset="-122"/>
                <a:cs typeface="黑体" panose="02010609060101010101" pitchFamily="49" charset="-122"/>
                <a:sym typeface="+mn-ea"/>
              </a:rPr>
              <a:t>）</a:t>
            </a:r>
          </a:p>
          <a:p>
            <a:pPr marL="1257300" lvl="2" indent="-342900">
              <a:lnSpc>
                <a:spcPct val="120000"/>
              </a:lnSpc>
              <a:buFont typeface="Wingdings" panose="05000000000000000000" pitchFamily="2" charset="2"/>
              <a:buChar char="n"/>
            </a:pPr>
            <a:r>
              <a:rPr lang="en-US" altLang="zh-CN" sz="2400" b="1" dirty="0" err="1">
                <a:latin typeface="+mj-lt"/>
                <a:ea typeface="楷体" panose="02010609060101010101" pitchFamily="49" charset="-122"/>
                <a:cs typeface="黑体" panose="02010609060101010101" pitchFamily="49" charset="-122"/>
                <a:sym typeface="+mn-ea"/>
              </a:rPr>
              <a:t>appletviewer</a:t>
            </a:r>
            <a:r>
              <a:rPr lang="en-US" altLang="zh-CN" sz="2400" b="1" dirty="0">
                <a:latin typeface="+mj-lt"/>
                <a:ea typeface="楷体" panose="02010609060101010101" pitchFamily="49" charset="-122"/>
                <a:cs typeface="黑体" panose="02010609060101010101" pitchFamily="49" charset="-122"/>
                <a:sym typeface="+mn-ea"/>
              </a:rPr>
              <a:t> Test.html </a:t>
            </a:r>
          </a:p>
        </p:txBody>
      </p:sp>
    </p:spTree>
    <p:extLst>
      <p:ext uri="{BB962C8B-B14F-4D97-AF65-F5344CB8AC3E}">
        <p14:creationId xmlns:p14="http://schemas.microsoft.com/office/powerpoint/2010/main" val="1409733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a:t>
            </a:r>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程序运行环境</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234352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集成开发环境（</a:t>
            </a:r>
            <a:r>
              <a:rPr lang="en-US" altLang="zh-CN" sz="2800" b="1" dirty="0">
                <a:solidFill>
                  <a:srgbClr val="1557AE"/>
                </a:solidFill>
                <a:cs typeface="黑体" panose="02010609060101010101" pitchFamily="49" charset="-122"/>
                <a:sym typeface="+mn-ea"/>
              </a:rPr>
              <a:t>IDE</a:t>
            </a:r>
            <a:r>
              <a:rPr lang="zh-CN" altLang="en-US" sz="2800" b="1" dirty="0">
                <a:solidFill>
                  <a:srgbClr val="1557AE"/>
                </a:solidFill>
                <a:cs typeface="黑体" panose="02010609060101010101" pitchFamily="49" charset="-122"/>
                <a:sym typeface="+mn-ea"/>
              </a:rPr>
              <a:t>）</a:t>
            </a:r>
            <a:endParaRPr lang="en-US" altLang="zh-CN" sz="2800" b="1" dirty="0">
              <a:solidFill>
                <a:srgbClr val="1557AE"/>
              </a:solidFill>
              <a:cs typeface="黑体" panose="02010609060101010101" pitchFamily="49" charset="-122"/>
              <a:sym typeface="+mn-ea"/>
            </a:endParaRPr>
          </a:p>
          <a:p>
            <a:pPr marL="914400" lvl="1" indent="-4572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Eclipse</a:t>
            </a:r>
          </a:p>
          <a:p>
            <a:pPr marL="914400" lvl="1" indent="-4572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Visual Studio Code</a:t>
            </a:r>
          </a:p>
          <a:p>
            <a:pPr marL="914400" lvl="1" indent="-4572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Notepad++</a:t>
            </a:r>
          </a:p>
          <a:p>
            <a:pPr marL="914400" lvl="1" indent="-4572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IDEA</a:t>
            </a:r>
          </a:p>
        </p:txBody>
      </p:sp>
      <p:pic>
        <p:nvPicPr>
          <p:cNvPr id="2" name="图片 1">
            <a:extLst>
              <a:ext uri="{FF2B5EF4-FFF2-40B4-BE49-F238E27FC236}">
                <a16:creationId xmlns:a16="http://schemas.microsoft.com/office/drawing/2014/main" id="{7019BC12-3C02-4BA6-9D6F-6673BD05D085}"/>
              </a:ext>
            </a:extLst>
          </p:cNvPr>
          <p:cNvPicPr>
            <a:picLocks noChangeAspect="1"/>
          </p:cNvPicPr>
          <p:nvPr/>
        </p:nvPicPr>
        <p:blipFill>
          <a:blip r:embed="rId3"/>
          <a:stretch>
            <a:fillRect/>
          </a:stretch>
        </p:blipFill>
        <p:spPr>
          <a:xfrm>
            <a:off x="550098" y="3795149"/>
            <a:ext cx="4415692" cy="2728883"/>
          </a:xfrm>
          <a:prstGeom prst="rect">
            <a:avLst/>
          </a:prstGeom>
        </p:spPr>
      </p:pic>
      <p:pic>
        <p:nvPicPr>
          <p:cNvPr id="3" name="图片 2">
            <a:extLst>
              <a:ext uri="{FF2B5EF4-FFF2-40B4-BE49-F238E27FC236}">
                <a16:creationId xmlns:a16="http://schemas.microsoft.com/office/drawing/2014/main" id="{89F82FF3-306B-471E-9DB7-F8291EA29881}"/>
              </a:ext>
            </a:extLst>
          </p:cNvPr>
          <p:cNvPicPr>
            <a:picLocks noChangeAspect="1"/>
          </p:cNvPicPr>
          <p:nvPr/>
        </p:nvPicPr>
        <p:blipFill>
          <a:blip r:embed="rId4"/>
          <a:stretch>
            <a:fillRect/>
          </a:stretch>
        </p:blipFill>
        <p:spPr>
          <a:xfrm>
            <a:off x="5173761" y="3799486"/>
            <a:ext cx="3625483" cy="2720208"/>
          </a:xfrm>
          <a:prstGeom prst="rect">
            <a:avLst/>
          </a:prstGeom>
        </p:spPr>
      </p:pic>
      <p:pic>
        <p:nvPicPr>
          <p:cNvPr id="1026" name="Picture 2" descr="Eclipse Neon">
            <a:extLst>
              <a:ext uri="{FF2B5EF4-FFF2-40B4-BE49-F238E27FC236}">
                <a16:creationId xmlns:a16="http://schemas.microsoft.com/office/drawing/2014/main" id="{BC851FB9-4230-4D50-8A50-8D432893A1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1508" y="996123"/>
            <a:ext cx="2500070" cy="58751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584CC7B-E7D1-4DCD-831A-A2F98E13CE05}"/>
              </a:ext>
            </a:extLst>
          </p:cNvPr>
          <p:cNvPicPr>
            <a:picLocks noChangeAspect="1"/>
          </p:cNvPicPr>
          <p:nvPr/>
        </p:nvPicPr>
        <p:blipFill>
          <a:blip r:embed="rId6"/>
          <a:stretch>
            <a:fillRect/>
          </a:stretch>
        </p:blipFill>
        <p:spPr>
          <a:xfrm>
            <a:off x="6057759" y="1757658"/>
            <a:ext cx="653963" cy="656722"/>
          </a:xfrm>
          <a:prstGeom prst="rect">
            <a:avLst/>
          </a:prstGeom>
        </p:spPr>
      </p:pic>
      <p:pic>
        <p:nvPicPr>
          <p:cNvPr id="1028" name="Picture 4" descr="Notepad++ – Logos Download">
            <a:extLst>
              <a:ext uri="{FF2B5EF4-FFF2-40B4-BE49-F238E27FC236}">
                <a16:creationId xmlns:a16="http://schemas.microsoft.com/office/drawing/2014/main" id="{5585C90A-3714-49D8-9D19-CCB81CDAC1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8673" y="1603710"/>
            <a:ext cx="1655640" cy="118759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563BEF0F-E922-4A6F-80EA-2EA54F0DD2F6}"/>
              </a:ext>
            </a:extLst>
          </p:cNvPr>
          <p:cNvPicPr>
            <a:picLocks noChangeAspect="1"/>
          </p:cNvPicPr>
          <p:nvPr/>
        </p:nvPicPr>
        <p:blipFill>
          <a:blip r:embed="rId8"/>
          <a:stretch>
            <a:fillRect/>
          </a:stretch>
        </p:blipFill>
        <p:spPr>
          <a:xfrm>
            <a:off x="5173761" y="2833209"/>
            <a:ext cx="3612296" cy="438976"/>
          </a:xfrm>
          <a:prstGeom prst="rect">
            <a:avLst/>
          </a:prstGeom>
        </p:spPr>
      </p:pic>
    </p:spTree>
    <p:extLst>
      <p:ext uri="{BB962C8B-B14F-4D97-AF65-F5344CB8AC3E}">
        <p14:creationId xmlns:p14="http://schemas.microsoft.com/office/powerpoint/2010/main" val="3186395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概述：本章小结</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的诞生与发展</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的发展历史；</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的三种不同版本：</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SE/EE/ME</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sp>
        <p:nvSpPr>
          <p:cNvPr id="11" name="文本框 10">
            <a:extLst>
              <a:ext uri="{FF2B5EF4-FFF2-40B4-BE49-F238E27FC236}">
                <a16:creationId xmlns:a16="http://schemas.microsoft.com/office/drawing/2014/main" id="{007B1508-C84C-478E-84AA-F34D2715A56D}"/>
              </a:ext>
            </a:extLst>
          </p:cNvPr>
          <p:cNvSpPr txBox="1"/>
          <p:nvPr/>
        </p:nvSpPr>
        <p:spPr>
          <a:xfrm>
            <a:off x="0" y="2484049"/>
            <a:ext cx="9144000" cy="2343527"/>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zh-CN" altLang="en-US" sz="2800" b="1" dirty="0">
                <a:solidFill>
                  <a:srgbClr val="1557AE"/>
                </a:solidFill>
                <a:cs typeface="黑体" panose="02010609060101010101" pitchFamily="49" charset="-122"/>
                <a:sym typeface="+mn-ea"/>
              </a:rPr>
              <a:t>什么是</a:t>
            </a:r>
            <a:r>
              <a:rPr lang="en-US" altLang="zh-CN" sz="2800" b="1" dirty="0">
                <a:solidFill>
                  <a:srgbClr val="1557AE"/>
                </a:solidFill>
                <a:cs typeface="黑体" panose="02010609060101010101" pitchFamily="49" charset="-122"/>
                <a:sym typeface="+mn-ea"/>
              </a:rPr>
              <a:t>Java</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是一种面向对象的编程语言；</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的特点：简单、面向对象、解释性、平台独立和可移植、鲁棒和安全、多线程、分布式、高性能、动态；</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平台：</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JVM</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JRE</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JDK</a:t>
            </a:r>
          </a:p>
        </p:txBody>
      </p:sp>
    </p:spTree>
    <p:extLst>
      <p:ext uri="{BB962C8B-B14F-4D97-AF65-F5344CB8AC3E}">
        <p14:creationId xmlns:p14="http://schemas.microsoft.com/office/powerpoint/2010/main" val="3676628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概述：本章小结</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911042"/>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程序开发</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文件命名；</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程序的编写（类，主方法，导入包，输出等）；</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sp>
        <p:nvSpPr>
          <p:cNvPr id="11" name="文本框 10">
            <a:extLst>
              <a:ext uri="{FF2B5EF4-FFF2-40B4-BE49-F238E27FC236}">
                <a16:creationId xmlns:a16="http://schemas.microsoft.com/office/drawing/2014/main" id="{007B1508-C84C-478E-84AA-F34D2715A56D}"/>
              </a:ext>
            </a:extLst>
          </p:cNvPr>
          <p:cNvSpPr txBox="1"/>
          <p:nvPr/>
        </p:nvSpPr>
        <p:spPr>
          <a:xfrm>
            <a:off x="0" y="2702294"/>
            <a:ext cx="9144000" cy="1453411"/>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程序运行环境</a:t>
            </a:r>
            <a:endParaRPr lang="en-US" altLang="zh-CN" sz="2800" b="1" dirty="0">
              <a:solidFill>
                <a:srgbClr val="1557AE"/>
              </a:solidFill>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执行</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程序：</a:t>
            </a:r>
            <a:r>
              <a:rPr lang="en-US" altLang="zh-CN" sz="2400" b="1" dirty="0" err="1">
                <a:solidFill>
                  <a:srgbClr val="1557AE"/>
                </a:solidFill>
                <a:latin typeface="+mj-lt"/>
                <a:ea typeface="楷体" panose="02010609060101010101" pitchFamily="49" charset="-122"/>
                <a:cs typeface="黑体" panose="02010609060101010101" pitchFamily="49" charset="-122"/>
                <a:sym typeface="+mn-ea"/>
              </a:rPr>
              <a:t>javac</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 java</a:t>
            </a:r>
          </a:p>
          <a:p>
            <a:pPr marL="800100" lvl="1" indent="-342900">
              <a:lnSpc>
                <a:spcPct val="120000"/>
              </a:lnSpc>
              <a:buFont typeface="Wingdings" panose="05000000000000000000" pitchFamily="2" charset="2"/>
              <a:buChar char="p"/>
            </a:pP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JDK</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的安装与配置、</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IDE</a:t>
            </a:r>
          </a:p>
        </p:txBody>
      </p:sp>
    </p:spTree>
    <p:extLst>
      <p:ext uri="{BB962C8B-B14F-4D97-AF65-F5344CB8AC3E}">
        <p14:creationId xmlns:p14="http://schemas.microsoft.com/office/powerpoint/2010/main" val="2716514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4</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6443229" cy="1169551"/>
          </a:xfrm>
          <a:prstGeom prst="rect">
            <a:avLst/>
          </a:prstGeom>
          <a:noFill/>
        </p:spPr>
        <p:txBody>
          <a:bodyPr wrap="squar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概述：作业</a:t>
            </a:r>
          </a:p>
          <a:p>
            <a:endParaRPr lang="zh-CN" altLang="en-US" sz="3500" b="1" dirty="0">
              <a:solidFill>
                <a:srgbClr val="1557AE"/>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07B1508-C84C-478E-84AA-F34D2715A56D}"/>
              </a:ext>
            </a:extLst>
          </p:cNvPr>
          <p:cNvSpPr txBox="1"/>
          <p:nvPr/>
        </p:nvSpPr>
        <p:spPr>
          <a:xfrm>
            <a:off x="0" y="931325"/>
            <a:ext cx="9144000" cy="936347"/>
          </a:xfrm>
          <a:prstGeom prst="rect">
            <a:avLst/>
          </a:prstGeom>
          <a:noFill/>
        </p:spPr>
        <p:txBody>
          <a:bodyPr wrap="square" rtlCol="0" anchor="t">
            <a:spAutoFit/>
          </a:bodyPr>
          <a:lstStyle/>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完成</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Java JDK</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的安装和配置；</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a:p>
            <a:pPr marL="800100" lvl="1" indent="-342900">
              <a:lnSpc>
                <a:spcPct val="120000"/>
              </a:lnSpc>
              <a:buFont typeface="Wingdings" panose="05000000000000000000" pitchFamily="2" charset="2"/>
              <a:buChar char="p"/>
            </a:pPr>
            <a:r>
              <a:rPr lang="zh-CN" altLang="en-US" sz="2400" b="1" dirty="0">
                <a:solidFill>
                  <a:srgbClr val="1557AE"/>
                </a:solidFill>
                <a:latin typeface="+mj-lt"/>
                <a:ea typeface="楷体" panose="02010609060101010101" pitchFamily="49" charset="-122"/>
                <a:cs typeface="黑体" panose="02010609060101010101" pitchFamily="49" charset="-122"/>
                <a:sym typeface="+mn-ea"/>
              </a:rPr>
              <a:t>编写独立程序</a:t>
            </a:r>
            <a:r>
              <a:rPr lang="en-US" altLang="zh-CN" sz="2400" b="1" dirty="0">
                <a:solidFill>
                  <a:srgbClr val="1557AE"/>
                </a:solidFill>
                <a:latin typeface="+mj-lt"/>
                <a:ea typeface="楷体" panose="02010609060101010101" pitchFamily="49" charset="-122"/>
                <a:cs typeface="黑体" panose="02010609060101010101" pitchFamily="49" charset="-122"/>
                <a:sym typeface="+mn-ea"/>
              </a:rPr>
              <a:t>HelloWorld</a:t>
            </a:r>
            <a:r>
              <a:rPr lang="zh-CN" altLang="en-US" sz="2400" b="1" dirty="0">
                <a:solidFill>
                  <a:srgbClr val="1557AE"/>
                </a:solidFill>
                <a:latin typeface="+mj-lt"/>
                <a:ea typeface="楷体" panose="02010609060101010101" pitchFamily="49" charset="-122"/>
                <a:cs typeface="黑体" panose="02010609060101010101" pitchFamily="49" charset="-122"/>
                <a:sym typeface="+mn-ea"/>
              </a:rPr>
              <a:t>；</a:t>
            </a:r>
            <a:endParaRPr lang="en-US" altLang="zh-CN" sz="2400" b="1" dirty="0">
              <a:solidFill>
                <a:srgbClr val="1557AE"/>
              </a:solidFill>
              <a:latin typeface="+mj-lt"/>
              <a:ea typeface="楷体" panose="02010609060101010101" pitchFamily="49" charset="-122"/>
              <a:cs typeface="黑体" panose="02010609060101010101" pitchFamily="49" charset="-122"/>
              <a:sym typeface="+mn-ea"/>
            </a:endParaRPr>
          </a:p>
        </p:txBody>
      </p:sp>
    </p:spTree>
    <p:extLst>
      <p:ext uri="{BB962C8B-B14F-4D97-AF65-F5344CB8AC3E}">
        <p14:creationId xmlns:p14="http://schemas.microsoft.com/office/powerpoint/2010/main" val="2600195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4000636"/>
            <a:ext cx="9144000" cy="2857364"/>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1" y="0"/>
            <a:ext cx="9144000" cy="2326133"/>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516730" y="2446068"/>
            <a:ext cx="8110537" cy="1245341"/>
          </a:xfrm>
          <a:prstGeom prst="rect">
            <a:avLst/>
          </a:prstGeom>
          <a:effectLst>
            <a:outerShdw blurRad="50800" dist="38100" dir="5400000" algn="t" rotWithShape="0">
              <a:prstClr val="black">
                <a:alpha val="40000"/>
              </a:prstClr>
            </a:outerShdw>
          </a:effectLst>
        </p:spPr>
        <p:txBody>
          <a:bodyPr>
            <a:spAutoFit/>
          </a:bodyPr>
          <a:lstStyle/>
          <a:p>
            <a:pPr indent="127000" algn="ctr" eaLnBrk="1" fontAlgn="auto" hangingPunct="1">
              <a:lnSpc>
                <a:spcPct val="120000"/>
              </a:lnSpc>
              <a:spcBef>
                <a:spcPts val="0"/>
              </a:spcBef>
              <a:spcAft>
                <a:spcPts val="0"/>
              </a:spcAft>
              <a:defRPr/>
            </a:pPr>
            <a:r>
              <a:rPr lang="zh-CN" altLang="en-US" sz="7200" b="1" kern="100" dirty="0">
                <a:solidFill>
                  <a:srgbClr val="0070C0"/>
                </a:solidFill>
                <a:latin typeface="隶书" panose="02010509060101010101" pitchFamily="49" charset="-122"/>
                <a:ea typeface="隶书" panose="02010509060101010101" pitchFamily="49" charset="-122"/>
                <a:cs typeface="Times New Roman" panose="02020603050405020304" pitchFamily="18" charset="0"/>
              </a:rPr>
              <a:t>谢谢</a:t>
            </a:r>
          </a:p>
        </p:txBody>
      </p:sp>
      <p:pic>
        <p:nvPicPr>
          <p:cNvPr id="4" name="图片 6"/>
          <p:cNvPicPr>
            <a:picLocks noChangeAspect="1"/>
          </p:cNvPicPr>
          <p:nvPr/>
        </p:nvPicPr>
        <p:blipFill>
          <a:blip r:embed="rId3" cstate="print">
            <a:biLevel thresh="50000"/>
            <a:grayscl/>
            <a:extLst>
              <a:ext uri="{28A0092B-C50C-407E-A947-70E740481C1C}">
                <a14:useLocalDpi xmlns:a14="http://schemas.microsoft.com/office/drawing/2010/main" val="0"/>
              </a:ext>
            </a:extLst>
          </a:blip>
          <a:srcRect t="77859" r="53864"/>
          <a:stretch>
            <a:fillRect/>
          </a:stretch>
        </p:blipFill>
        <p:spPr bwMode="auto">
          <a:xfrm>
            <a:off x="206375" y="152400"/>
            <a:ext cx="25177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p:cNvSpPr>
            <a:spLocks noChangeArrowheads="1"/>
          </p:cNvSpPr>
          <p:nvPr/>
        </p:nvSpPr>
        <p:spPr bwMode="auto">
          <a:xfrm>
            <a:off x="685556" y="297596"/>
            <a:ext cx="250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3600" b="1" dirty="0">
                <a:solidFill>
                  <a:srgbClr val="1557AE"/>
                </a:solidFill>
                <a:latin typeface="Tahoma" panose="020B0604030504040204" pitchFamily="34" charset="0"/>
                <a:cs typeface="Tahoma" panose="020B0604030504040204" pitchFamily="34" charset="0"/>
                <a:sym typeface="华文隶书" panose="02010800040101010101" pitchFamily="2" charset="-122"/>
              </a:rPr>
              <a:t>课程内容</a:t>
            </a:r>
            <a:endParaRPr lang="zh-CN" altLang="en-US" sz="3600" b="1" dirty="0">
              <a:solidFill>
                <a:srgbClr val="1557AE"/>
              </a:solidFill>
              <a:latin typeface="Tahoma" panose="020B0604030504040204" pitchFamily="34" charset="0"/>
              <a:cs typeface="Tahoma" panose="020B0604030504040204" pitchFamily="34" charset="0"/>
            </a:endParaRPr>
          </a:p>
        </p:txBody>
      </p:sp>
      <p:grpSp>
        <p:nvGrpSpPr>
          <p:cNvPr id="115" name="组合 114"/>
          <p:cNvGrpSpPr/>
          <p:nvPr/>
        </p:nvGrpSpPr>
        <p:grpSpPr>
          <a:xfrm>
            <a:off x="450753" y="1642436"/>
            <a:ext cx="3395626" cy="3395626"/>
            <a:chOff x="1033499" y="2087806"/>
            <a:chExt cx="2448000" cy="2448000"/>
          </a:xfrm>
        </p:grpSpPr>
        <p:sp>
          <p:nvSpPr>
            <p:cNvPr id="116" name="椭圆 115"/>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66" y="2168950"/>
            <a:ext cx="2322199" cy="2322199"/>
          </a:xfrm>
          <a:prstGeom prst="rect">
            <a:avLst/>
          </a:prstGeom>
        </p:spPr>
      </p:pic>
      <p:sp>
        <p:nvSpPr>
          <p:cNvPr id="25" name="椭圆 24"/>
          <p:cNvSpPr/>
          <p:nvPr/>
        </p:nvSpPr>
        <p:spPr>
          <a:xfrm>
            <a:off x="4283319" y="1466475"/>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27" name="椭圆 26"/>
          <p:cNvSpPr/>
          <p:nvPr/>
        </p:nvSpPr>
        <p:spPr>
          <a:xfrm>
            <a:off x="4284655" y="2336950"/>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4284655" y="1514764"/>
            <a:ext cx="537328"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31" name="矩形 30"/>
          <p:cNvSpPr/>
          <p:nvPr/>
        </p:nvSpPr>
        <p:spPr>
          <a:xfrm>
            <a:off x="4285991" y="2391506"/>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33" name="矩形 4"/>
          <p:cNvSpPr>
            <a:spLocks noChangeArrowheads="1"/>
          </p:cNvSpPr>
          <p:nvPr/>
        </p:nvSpPr>
        <p:spPr bwMode="auto">
          <a:xfrm>
            <a:off x="5000751" y="1498401"/>
            <a:ext cx="3155783" cy="461665"/>
          </a:xfrm>
          <a:prstGeom prst="rect">
            <a:avLst/>
          </a:prstGeom>
          <a:solidFill>
            <a:schemeClr val="accent5">
              <a:lumMod val="20000"/>
              <a:lumOff val="80000"/>
            </a:schemeClr>
          </a:solidFill>
          <a:ln>
            <a:noFill/>
          </a:ln>
        </p:spPr>
        <p:txBody>
          <a:bodyPr anchor="ctr"/>
          <a:lstStyle/>
          <a:p>
            <a:pPr algn="ctr" eaLnBrk="1" fontAlgn="auto" hangingPunct="1">
              <a:spcBef>
                <a:spcPts val="0"/>
              </a:spcBef>
              <a:spcAft>
                <a:spcPts val="0"/>
              </a:spcAft>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语言概述</a:t>
            </a:r>
          </a:p>
        </p:txBody>
      </p:sp>
      <p:sp>
        <p:nvSpPr>
          <p:cNvPr id="35" name="矩形 4"/>
          <p:cNvSpPr>
            <a:spLocks noChangeArrowheads="1"/>
          </p:cNvSpPr>
          <p:nvPr/>
        </p:nvSpPr>
        <p:spPr bwMode="auto">
          <a:xfrm>
            <a:off x="4997405" y="2376117"/>
            <a:ext cx="3155783" cy="461665"/>
          </a:xfrm>
          <a:prstGeom prst="rect">
            <a:avLst/>
          </a:prstGeom>
          <a:solidFill>
            <a:schemeClr val="accent5">
              <a:lumMod val="20000"/>
              <a:lumOff val="80000"/>
            </a:schemeClr>
          </a:solidFill>
          <a:ln>
            <a:noFill/>
          </a:ln>
        </p:spPr>
        <p:txBody>
          <a:bodyPr anchor="ctr"/>
          <a:lstStyle/>
          <a:p>
            <a:pPr algn="ctr">
              <a:defRPr/>
            </a:pPr>
            <a:r>
              <a:rPr lang="zh-CN" altLang="en-US" sz="2400" b="1" dirty="0">
                <a:latin typeface="微软雅黑" panose="020B0503020204020204" pitchFamily="34" charset="-122"/>
                <a:ea typeface="微软雅黑" panose="020B0503020204020204" pitchFamily="34" charset="-122"/>
              </a:rPr>
              <a:t>什么是</a:t>
            </a:r>
            <a:r>
              <a:rPr lang="en-US" altLang="zh-CN" sz="2400" b="1" dirty="0">
                <a:latin typeface="微软雅黑" panose="020B0503020204020204" pitchFamily="34" charset="-122"/>
                <a:ea typeface="微软雅黑" panose="020B0503020204020204" pitchFamily="34" charset="-122"/>
              </a:rPr>
              <a:t>Java</a:t>
            </a:r>
          </a:p>
        </p:txBody>
      </p:sp>
      <p:sp>
        <p:nvSpPr>
          <p:cNvPr id="2" name="椭圆 1"/>
          <p:cNvSpPr/>
          <p:nvPr/>
        </p:nvSpPr>
        <p:spPr>
          <a:xfrm>
            <a:off x="4283320" y="3163118"/>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4284656" y="3217674"/>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4" name="矩形 4"/>
          <p:cNvSpPr>
            <a:spLocks noChangeArrowheads="1"/>
          </p:cNvSpPr>
          <p:nvPr/>
        </p:nvSpPr>
        <p:spPr bwMode="auto">
          <a:xfrm>
            <a:off x="4996070" y="3202285"/>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程序介绍</a:t>
            </a:r>
            <a:endParaRPr lang="en-US" altLang="zh-CN" sz="2400" b="1" dirty="0">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C68CEF3-2351-4FDF-82E8-A72474795462}"/>
              </a:ext>
            </a:extLst>
          </p:cNvPr>
          <p:cNvSpPr/>
          <p:nvPr/>
        </p:nvSpPr>
        <p:spPr>
          <a:xfrm>
            <a:off x="4283319" y="3989286"/>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a:extLst>
              <a:ext uri="{FF2B5EF4-FFF2-40B4-BE49-F238E27FC236}">
                <a16:creationId xmlns:a16="http://schemas.microsoft.com/office/drawing/2014/main" id="{1F4A7D20-6A13-4465-813A-0FBC277B63E9}"/>
              </a:ext>
            </a:extLst>
          </p:cNvPr>
          <p:cNvSpPr/>
          <p:nvPr/>
        </p:nvSpPr>
        <p:spPr>
          <a:xfrm>
            <a:off x="4284655" y="4043842"/>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8" name="矩形 4">
            <a:extLst>
              <a:ext uri="{FF2B5EF4-FFF2-40B4-BE49-F238E27FC236}">
                <a16:creationId xmlns:a16="http://schemas.microsoft.com/office/drawing/2014/main" id="{C82B501B-97FC-4542-9DAB-3368276C4E7E}"/>
              </a:ext>
            </a:extLst>
          </p:cNvPr>
          <p:cNvSpPr>
            <a:spLocks noChangeArrowheads="1"/>
          </p:cNvSpPr>
          <p:nvPr/>
        </p:nvSpPr>
        <p:spPr bwMode="auto">
          <a:xfrm>
            <a:off x="4996069" y="4028453"/>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程序运行环境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4346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27"/>
          <p:cNvSpPr>
            <a:spLocks noChangeArrowheads="1"/>
          </p:cNvSpPr>
          <p:nvPr/>
        </p:nvSpPr>
        <p:spPr bwMode="auto">
          <a:xfrm>
            <a:off x="685556" y="297596"/>
            <a:ext cx="2507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24000" rIns="324000">
            <a:spAutoFit/>
          </a:bodyPr>
          <a:lstStyle>
            <a:lvl1pPr>
              <a:defRPr>
                <a:solidFill>
                  <a:schemeClr val="tx1"/>
                </a:solidFill>
                <a:latin typeface="黑体" panose="02010609060101010101" pitchFamily="49" charset="-122"/>
                <a:ea typeface="黑体" panose="02010609060101010101" pitchFamily="49" charset="-122"/>
              </a:defRPr>
            </a:lvl1pPr>
            <a:lvl2pPr marL="742950" indent="-285750">
              <a:defRPr>
                <a:solidFill>
                  <a:schemeClr val="tx1"/>
                </a:solidFill>
                <a:latin typeface="黑体" panose="02010609060101010101" pitchFamily="49" charset="-122"/>
                <a:ea typeface="黑体" panose="02010609060101010101" pitchFamily="49" charset="-122"/>
              </a:defRPr>
            </a:lvl2pPr>
            <a:lvl3pPr marL="1143000" indent="-228600">
              <a:defRPr>
                <a:solidFill>
                  <a:schemeClr val="tx1"/>
                </a:solidFill>
                <a:latin typeface="黑体" panose="02010609060101010101" pitchFamily="49" charset="-122"/>
                <a:ea typeface="黑体" panose="02010609060101010101" pitchFamily="49" charset="-122"/>
              </a:defRPr>
            </a:lvl3pPr>
            <a:lvl4pPr marL="1600200" indent="-228600">
              <a:defRPr>
                <a:solidFill>
                  <a:schemeClr val="tx1"/>
                </a:solidFill>
                <a:latin typeface="黑体" panose="02010609060101010101" pitchFamily="49" charset="-122"/>
                <a:ea typeface="黑体" panose="02010609060101010101" pitchFamily="49" charset="-122"/>
              </a:defRPr>
            </a:lvl4pPr>
            <a:lvl5pPr marL="2057400" indent="-228600">
              <a:defRPr>
                <a:solidFill>
                  <a:schemeClr val="tx1"/>
                </a:solidFill>
                <a:latin typeface="黑体" panose="02010609060101010101" pitchFamily="49" charset="-122"/>
                <a:ea typeface="黑体" panose="02010609060101010101" pitchFamily="49" charset="-122"/>
              </a:defRPr>
            </a:lvl5pPr>
            <a:lvl6pPr marL="25146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6pPr>
            <a:lvl7pPr marL="29718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7pPr>
            <a:lvl8pPr marL="34290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8pPr>
            <a:lvl9pPr marL="3886200" indent="-228600" fontAlgn="base">
              <a:spcBef>
                <a:spcPct val="0"/>
              </a:spcBef>
              <a:spcAft>
                <a:spcPct val="0"/>
              </a:spcAft>
              <a:defRPr>
                <a:solidFill>
                  <a:schemeClr val="tx1"/>
                </a:solidFill>
                <a:latin typeface="黑体" panose="02010609060101010101" pitchFamily="49" charset="-122"/>
                <a:ea typeface="黑体" panose="02010609060101010101" pitchFamily="49" charset="-122"/>
              </a:defRPr>
            </a:lvl9pPr>
          </a:lstStyle>
          <a:p>
            <a:pPr eaLnBrk="1" hangingPunct="1"/>
            <a:r>
              <a:rPr lang="zh-CN" altLang="en-US" sz="3600" b="1" dirty="0">
                <a:solidFill>
                  <a:srgbClr val="1557AE"/>
                </a:solidFill>
                <a:latin typeface="Tahoma" panose="020B0604030504040204" pitchFamily="34" charset="0"/>
                <a:cs typeface="Tahoma" panose="020B0604030504040204" pitchFamily="34" charset="0"/>
                <a:sym typeface="华文隶书" panose="02010800040101010101" pitchFamily="2" charset="-122"/>
              </a:rPr>
              <a:t>课程内容</a:t>
            </a:r>
            <a:endParaRPr lang="zh-CN" altLang="en-US" sz="3600" b="1" dirty="0">
              <a:solidFill>
                <a:srgbClr val="1557AE"/>
              </a:solidFill>
              <a:latin typeface="Tahoma" panose="020B0604030504040204" pitchFamily="34" charset="0"/>
              <a:cs typeface="Tahoma" panose="020B0604030504040204" pitchFamily="34" charset="0"/>
            </a:endParaRPr>
          </a:p>
        </p:txBody>
      </p:sp>
      <p:grpSp>
        <p:nvGrpSpPr>
          <p:cNvPr id="115" name="组合 114"/>
          <p:cNvGrpSpPr/>
          <p:nvPr/>
        </p:nvGrpSpPr>
        <p:grpSpPr>
          <a:xfrm>
            <a:off x="450753" y="1642436"/>
            <a:ext cx="3395626" cy="3395626"/>
            <a:chOff x="1033499" y="2087806"/>
            <a:chExt cx="2448000" cy="2448000"/>
          </a:xfrm>
        </p:grpSpPr>
        <p:sp>
          <p:nvSpPr>
            <p:cNvPr id="116" name="椭圆 115"/>
            <p:cNvSpPr/>
            <p:nvPr/>
          </p:nvSpPr>
          <p:spPr>
            <a:xfrm>
              <a:off x="1033499" y="2087806"/>
              <a:ext cx="2448000" cy="2448000"/>
            </a:xfrm>
            <a:prstGeom prst="ellipse">
              <a:avLst/>
            </a:prstGeom>
            <a:solidFill>
              <a:srgbClr val="F6F6F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a:spLocks noChangeAspect="1"/>
            </p:cNvSpPr>
            <p:nvPr/>
          </p:nvSpPr>
          <p:spPr>
            <a:xfrm>
              <a:off x="1249499" y="2303806"/>
              <a:ext cx="2016000" cy="2016000"/>
            </a:xfrm>
            <a:prstGeom prst="ellipse">
              <a:avLst/>
            </a:prstGeom>
            <a:solidFill>
              <a:srgbClr val="F6F6F6"/>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9" name="图片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466" y="2168950"/>
            <a:ext cx="2322199" cy="2322199"/>
          </a:xfrm>
          <a:prstGeom prst="rect">
            <a:avLst/>
          </a:prstGeom>
        </p:spPr>
      </p:pic>
      <p:sp>
        <p:nvSpPr>
          <p:cNvPr id="25" name="椭圆 24"/>
          <p:cNvSpPr/>
          <p:nvPr/>
        </p:nvSpPr>
        <p:spPr>
          <a:xfrm>
            <a:off x="4283319" y="1466475"/>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Black" panose="020B0A04020102020204" pitchFamily="34" charset="0"/>
            </a:endParaRPr>
          </a:p>
        </p:txBody>
      </p:sp>
      <p:sp>
        <p:nvSpPr>
          <p:cNvPr id="27" name="椭圆 26"/>
          <p:cNvSpPr/>
          <p:nvPr/>
        </p:nvSpPr>
        <p:spPr>
          <a:xfrm>
            <a:off x="4284655" y="2336950"/>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4284655" y="1514764"/>
            <a:ext cx="537328"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01</a:t>
            </a:r>
            <a:endParaRPr lang="zh-CN" altLang="en-US" sz="2400" dirty="0">
              <a:solidFill>
                <a:schemeClr val="bg1"/>
              </a:solidFill>
              <a:latin typeface="Stencil" panose="040409050D0802020404" pitchFamily="82" charset="0"/>
            </a:endParaRPr>
          </a:p>
        </p:txBody>
      </p:sp>
      <p:sp>
        <p:nvSpPr>
          <p:cNvPr id="31" name="矩形 30"/>
          <p:cNvSpPr/>
          <p:nvPr/>
        </p:nvSpPr>
        <p:spPr>
          <a:xfrm>
            <a:off x="4285991" y="2391506"/>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02</a:t>
            </a:r>
            <a:endParaRPr lang="zh-CN" altLang="en-US" sz="2400" dirty="0">
              <a:solidFill>
                <a:schemeClr val="bg1"/>
              </a:solidFill>
              <a:latin typeface="Stencil" panose="040409050D0802020404" pitchFamily="82" charset="0"/>
            </a:endParaRPr>
          </a:p>
        </p:txBody>
      </p:sp>
      <p:sp>
        <p:nvSpPr>
          <p:cNvPr id="33" name="矩形 4"/>
          <p:cNvSpPr>
            <a:spLocks noChangeArrowheads="1"/>
          </p:cNvSpPr>
          <p:nvPr/>
        </p:nvSpPr>
        <p:spPr bwMode="auto">
          <a:xfrm>
            <a:off x="5000751" y="1498401"/>
            <a:ext cx="3155783" cy="461665"/>
          </a:xfrm>
          <a:prstGeom prst="rect">
            <a:avLst/>
          </a:prstGeom>
          <a:solidFill>
            <a:schemeClr val="accent5">
              <a:lumMod val="20000"/>
              <a:lumOff val="80000"/>
            </a:schemeClr>
          </a:solidFill>
          <a:ln>
            <a:noFill/>
          </a:ln>
        </p:spPr>
        <p:txBody>
          <a:bodyPr anchor="ctr"/>
          <a:lstStyle/>
          <a:p>
            <a:pPr algn="ctr" eaLnBrk="1" fontAlgn="auto" hangingPunct="1">
              <a:spcBef>
                <a:spcPts val="0"/>
              </a:spcBef>
              <a:spcAft>
                <a:spcPts val="0"/>
              </a:spcAft>
              <a:defRPr/>
            </a:pPr>
            <a:r>
              <a:rPr lang="en-US" altLang="zh-CN" sz="2400" b="1" dirty="0">
                <a:solidFill>
                  <a:srgbClr val="C00000"/>
                </a:solidFill>
                <a:latin typeface="微软雅黑" panose="020B0503020204020204" pitchFamily="34" charset="-122"/>
                <a:ea typeface="微软雅黑" panose="020B0503020204020204" pitchFamily="34" charset="-122"/>
              </a:rPr>
              <a:t>Java</a:t>
            </a:r>
            <a:r>
              <a:rPr lang="zh-CN" altLang="en-US" sz="2400" b="1" dirty="0">
                <a:solidFill>
                  <a:srgbClr val="C00000"/>
                </a:solidFill>
                <a:latin typeface="微软雅黑" panose="020B0503020204020204" pitchFamily="34" charset="-122"/>
                <a:ea typeface="微软雅黑" panose="020B0503020204020204" pitchFamily="34" charset="-122"/>
              </a:rPr>
              <a:t>语言概述</a:t>
            </a:r>
          </a:p>
        </p:txBody>
      </p:sp>
      <p:sp>
        <p:nvSpPr>
          <p:cNvPr id="35" name="矩形 4"/>
          <p:cNvSpPr>
            <a:spLocks noChangeArrowheads="1"/>
          </p:cNvSpPr>
          <p:nvPr/>
        </p:nvSpPr>
        <p:spPr bwMode="auto">
          <a:xfrm>
            <a:off x="4997405" y="2376117"/>
            <a:ext cx="3155783" cy="461665"/>
          </a:xfrm>
          <a:prstGeom prst="rect">
            <a:avLst/>
          </a:prstGeom>
          <a:solidFill>
            <a:schemeClr val="accent5">
              <a:lumMod val="20000"/>
              <a:lumOff val="80000"/>
            </a:schemeClr>
          </a:solidFill>
          <a:ln>
            <a:noFill/>
          </a:ln>
        </p:spPr>
        <p:txBody>
          <a:bodyPr anchor="ctr"/>
          <a:lstStyle/>
          <a:p>
            <a:pPr algn="ctr">
              <a:defRPr/>
            </a:pPr>
            <a:r>
              <a:rPr lang="zh-CN" altLang="en-US" sz="2400" b="1" dirty="0">
                <a:latin typeface="微软雅黑" panose="020B0503020204020204" pitchFamily="34" charset="-122"/>
                <a:ea typeface="微软雅黑" panose="020B0503020204020204" pitchFamily="34" charset="-122"/>
              </a:rPr>
              <a:t>什么是</a:t>
            </a:r>
            <a:r>
              <a:rPr lang="en-US" altLang="zh-CN" sz="2400" b="1" dirty="0">
                <a:latin typeface="微软雅黑" panose="020B0503020204020204" pitchFamily="34" charset="-122"/>
                <a:ea typeface="微软雅黑" panose="020B0503020204020204" pitchFamily="34" charset="-122"/>
              </a:rPr>
              <a:t>Java</a:t>
            </a:r>
          </a:p>
        </p:txBody>
      </p:sp>
      <p:sp>
        <p:nvSpPr>
          <p:cNvPr id="2" name="椭圆 1"/>
          <p:cNvSpPr/>
          <p:nvPr/>
        </p:nvSpPr>
        <p:spPr>
          <a:xfrm>
            <a:off x="4283320" y="3163118"/>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p:nvSpPr>
        <p:spPr>
          <a:xfrm>
            <a:off x="4284656" y="3217674"/>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03</a:t>
            </a:r>
            <a:endParaRPr lang="zh-CN" altLang="en-US" sz="2400" dirty="0">
              <a:solidFill>
                <a:schemeClr val="bg1"/>
              </a:solidFill>
              <a:latin typeface="Stencil" panose="040409050D0802020404" pitchFamily="82" charset="0"/>
            </a:endParaRPr>
          </a:p>
        </p:txBody>
      </p:sp>
      <p:sp>
        <p:nvSpPr>
          <p:cNvPr id="4" name="矩形 4"/>
          <p:cNvSpPr>
            <a:spLocks noChangeArrowheads="1"/>
          </p:cNvSpPr>
          <p:nvPr/>
        </p:nvSpPr>
        <p:spPr bwMode="auto">
          <a:xfrm>
            <a:off x="4996070" y="3202285"/>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程序介绍</a:t>
            </a:r>
            <a:endParaRPr lang="en-US" altLang="zh-CN" sz="2400" b="1" dirty="0">
              <a:latin typeface="微软雅黑" panose="020B0503020204020204" pitchFamily="34" charset="-122"/>
              <a:ea typeface="微软雅黑" panose="020B0503020204020204" pitchFamily="34" charset="-122"/>
            </a:endParaRPr>
          </a:p>
        </p:txBody>
      </p:sp>
      <p:sp>
        <p:nvSpPr>
          <p:cNvPr id="16" name="椭圆 15">
            <a:extLst>
              <a:ext uri="{FF2B5EF4-FFF2-40B4-BE49-F238E27FC236}">
                <a16:creationId xmlns:a16="http://schemas.microsoft.com/office/drawing/2014/main" id="{BC68CEF3-2351-4FDF-82E8-A72474795462}"/>
              </a:ext>
            </a:extLst>
          </p:cNvPr>
          <p:cNvSpPr/>
          <p:nvPr/>
        </p:nvSpPr>
        <p:spPr>
          <a:xfrm>
            <a:off x="4283319" y="3989286"/>
            <a:ext cx="540000" cy="540000"/>
          </a:xfrm>
          <a:prstGeom prst="ellipse">
            <a:avLst/>
          </a:prstGeom>
          <a:solidFill>
            <a:srgbClr val="005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a:extLst>
              <a:ext uri="{FF2B5EF4-FFF2-40B4-BE49-F238E27FC236}">
                <a16:creationId xmlns:a16="http://schemas.microsoft.com/office/drawing/2014/main" id="{1F4A7D20-6A13-4465-813A-0FBC277B63E9}"/>
              </a:ext>
            </a:extLst>
          </p:cNvPr>
          <p:cNvSpPr/>
          <p:nvPr/>
        </p:nvSpPr>
        <p:spPr>
          <a:xfrm>
            <a:off x="4284655" y="4043842"/>
            <a:ext cx="537327" cy="461665"/>
          </a:xfrm>
          <a:prstGeom prst="rect">
            <a:avLst/>
          </a:prstGeom>
        </p:spPr>
        <p:txBody>
          <a:bodyPr wrap="none">
            <a:spAutoFit/>
          </a:bodyPr>
          <a:lstStyle/>
          <a:p>
            <a:pPr algn="ctr"/>
            <a:r>
              <a:rPr lang="en-US" altLang="zh-CN" sz="2400" dirty="0">
                <a:solidFill>
                  <a:schemeClr val="bg1"/>
                </a:solidFill>
                <a:latin typeface="Stencil" panose="040409050D0802020404" pitchFamily="82" charset="0"/>
              </a:rPr>
              <a:t>04</a:t>
            </a:r>
            <a:endParaRPr lang="zh-CN" altLang="en-US" sz="2400" dirty="0">
              <a:solidFill>
                <a:schemeClr val="bg1"/>
              </a:solidFill>
              <a:latin typeface="Stencil" panose="040409050D0802020404" pitchFamily="82" charset="0"/>
            </a:endParaRPr>
          </a:p>
        </p:txBody>
      </p:sp>
      <p:sp>
        <p:nvSpPr>
          <p:cNvPr id="18" name="矩形 4">
            <a:extLst>
              <a:ext uri="{FF2B5EF4-FFF2-40B4-BE49-F238E27FC236}">
                <a16:creationId xmlns:a16="http://schemas.microsoft.com/office/drawing/2014/main" id="{C82B501B-97FC-4542-9DAB-3368276C4E7E}"/>
              </a:ext>
            </a:extLst>
          </p:cNvPr>
          <p:cNvSpPr>
            <a:spLocks noChangeArrowheads="1"/>
          </p:cNvSpPr>
          <p:nvPr/>
        </p:nvSpPr>
        <p:spPr bwMode="auto">
          <a:xfrm>
            <a:off x="4996069" y="4028453"/>
            <a:ext cx="3155783" cy="461665"/>
          </a:xfrm>
          <a:prstGeom prst="rect">
            <a:avLst/>
          </a:prstGeom>
          <a:solidFill>
            <a:schemeClr val="accent5">
              <a:lumMod val="20000"/>
              <a:lumOff val="80000"/>
            </a:schemeClr>
          </a:solidFill>
          <a:ln>
            <a:noFill/>
          </a:ln>
        </p:spPr>
        <p:txBody>
          <a:bodyPr anchor="ctr"/>
          <a:lstStyle/>
          <a:p>
            <a:pPr algn="ctr">
              <a:defRPr/>
            </a:pPr>
            <a:r>
              <a:rPr lang="en-US" altLang="zh-CN" sz="2400" b="1" dirty="0">
                <a:latin typeface="微软雅黑" panose="020B0503020204020204" pitchFamily="34" charset="-122"/>
                <a:ea typeface="微软雅黑" panose="020B0503020204020204" pitchFamily="34" charset="-122"/>
              </a:rPr>
              <a:t>Java</a:t>
            </a:r>
            <a:r>
              <a:rPr lang="zh-CN" altLang="en-US" sz="2400" b="1" dirty="0">
                <a:latin typeface="微软雅黑" panose="020B0503020204020204" pitchFamily="34" charset="-122"/>
                <a:ea typeface="微软雅黑" panose="020B0503020204020204" pitchFamily="34" charset="-122"/>
              </a:rPr>
              <a:t>程序运行环境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0836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3130" y="669715"/>
            <a:ext cx="548227" cy="261610"/>
          </a:xfrm>
          <a:prstGeom prst="rect">
            <a:avLst/>
          </a:prstGeom>
        </p:spPr>
        <p:txBody>
          <a:bodyPr wrap="none" lIns="0" tIns="0" rIns="0" bIns="0">
            <a:spAutoFit/>
          </a:bodyPr>
          <a:lstStyle/>
          <a:p>
            <a:r>
              <a:rPr lang="en-US" altLang="zh-CN" sz="1700" dirty="0">
                <a:solidFill>
                  <a:schemeClr val="bg1"/>
                </a:solidFill>
                <a:latin typeface="Berlin Sans FB Demi" panose="020E0802020502020306" pitchFamily="34" charset="0"/>
              </a:rPr>
              <a:t>PART</a:t>
            </a:r>
            <a:endParaRPr lang="zh-CN" altLang="en-US" sz="1700" dirty="0">
              <a:solidFill>
                <a:schemeClr val="bg1"/>
              </a:solidFill>
              <a:latin typeface="Berlin Sans FB Demi" panose="020E0802020502020306" pitchFamily="34" charset="0"/>
            </a:endParaRPr>
          </a:p>
        </p:txBody>
      </p:sp>
      <p:sp>
        <p:nvSpPr>
          <p:cNvPr id="10" name="矩形 9"/>
          <p:cNvSpPr/>
          <p:nvPr/>
        </p:nvSpPr>
        <p:spPr>
          <a:xfrm>
            <a:off x="67274" y="145115"/>
            <a:ext cx="482824" cy="646331"/>
          </a:xfrm>
          <a:prstGeom prst="rect">
            <a:avLst/>
          </a:prstGeom>
        </p:spPr>
        <p:txBody>
          <a:bodyPr wrap="none">
            <a:spAutoFit/>
          </a:bodyPr>
          <a:lstStyle/>
          <a:p>
            <a:r>
              <a:rPr lang="en-US" altLang="zh-CN" sz="3600" dirty="0">
                <a:solidFill>
                  <a:schemeClr val="bg1"/>
                </a:solidFill>
                <a:latin typeface="Broadway" panose="04040905080B02020502" pitchFamily="82" charset="0"/>
              </a:rPr>
              <a:t>1</a:t>
            </a:r>
            <a:endParaRPr lang="zh-CN" altLang="en-US" sz="3600" dirty="0">
              <a:solidFill>
                <a:schemeClr val="bg1"/>
              </a:solidFill>
              <a:latin typeface="Broadway" panose="04040905080B02020502" pitchFamily="82" charset="0"/>
            </a:endParaRPr>
          </a:p>
        </p:txBody>
      </p:sp>
      <p:sp>
        <p:nvSpPr>
          <p:cNvPr id="19" name="文本框 18"/>
          <p:cNvSpPr txBox="1"/>
          <p:nvPr/>
        </p:nvSpPr>
        <p:spPr>
          <a:xfrm>
            <a:off x="988349" y="280100"/>
            <a:ext cx="2957989" cy="630942"/>
          </a:xfrm>
          <a:prstGeom prst="rect">
            <a:avLst/>
          </a:prstGeom>
          <a:noFill/>
        </p:spPr>
        <p:txBody>
          <a:bodyPr wrap="none" rtlCol="0">
            <a:spAutoFit/>
          </a:bodyPr>
          <a:lstStyle/>
          <a:p>
            <a:r>
              <a:rPr lang="en-US" altLang="zh-CN" sz="3500" b="1" dirty="0">
                <a:solidFill>
                  <a:srgbClr val="1557AE"/>
                </a:solidFill>
                <a:latin typeface="微软雅黑" panose="020B0503020204020204" pitchFamily="34" charset="-122"/>
                <a:ea typeface="微软雅黑" panose="020B0503020204020204" pitchFamily="34" charset="-122"/>
              </a:rPr>
              <a:t>Java</a:t>
            </a:r>
            <a:r>
              <a:rPr lang="zh-CN" altLang="en-US" sz="3500" b="1" dirty="0">
                <a:solidFill>
                  <a:srgbClr val="1557AE"/>
                </a:solidFill>
                <a:latin typeface="微软雅黑" panose="020B0503020204020204" pitchFamily="34" charset="-122"/>
                <a:ea typeface="微软雅黑" panose="020B0503020204020204" pitchFamily="34" charset="-122"/>
              </a:rPr>
              <a:t>语言概述</a:t>
            </a:r>
          </a:p>
        </p:txBody>
      </p:sp>
      <p:sp>
        <p:nvSpPr>
          <p:cNvPr id="7" name="文本框 6"/>
          <p:cNvSpPr txBox="1"/>
          <p:nvPr/>
        </p:nvSpPr>
        <p:spPr>
          <a:xfrm>
            <a:off x="0" y="1143635"/>
            <a:ext cx="8487295" cy="540725"/>
          </a:xfrm>
          <a:prstGeom prst="rect">
            <a:avLst/>
          </a:prstGeom>
          <a:noFill/>
        </p:spPr>
        <p:txBody>
          <a:bodyPr wrap="square" rtlCol="0" anchor="t">
            <a:spAutoFit/>
          </a:bodyPr>
          <a:lstStyle/>
          <a:p>
            <a:pPr marL="342900" indent="-342900">
              <a:lnSpc>
                <a:spcPct val="120000"/>
              </a:lnSpc>
              <a:buFont typeface="Wingdings" panose="05000000000000000000" pitchFamily="2" charset="2"/>
              <a:buChar char="Ø"/>
            </a:pPr>
            <a:r>
              <a:rPr lang="en-US" altLang="zh-CN" sz="2800" b="1" dirty="0">
                <a:solidFill>
                  <a:srgbClr val="1557AE"/>
                </a:solidFill>
                <a:cs typeface="黑体" panose="02010609060101010101" pitchFamily="49" charset="-122"/>
                <a:sym typeface="+mn-ea"/>
              </a:rPr>
              <a:t>Java</a:t>
            </a:r>
            <a:r>
              <a:rPr lang="zh-CN" altLang="en-US" sz="2800" b="1" dirty="0">
                <a:solidFill>
                  <a:srgbClr val="1557AE"/>
                </a:solidFill>
                <a:cs typeface="黑体" panose="02010609060101010101" pitchFamily="49" charset="-122"/>
                <a:sym typeface="+mn-ea"/>
              </a:rPr>
              <a:t>是非常流行的编程语言之一</a:t>
            </a:r>
          </a:p>
        </p:txBody>
      </p:sp>
      <p:pic>
        <p:nvPicPr>
          <p:cNvPr id="6" name="图片 5">
            <a:extLst>
              <a:ext uri="{FF2B5EF4-FFF2-40B4-BE49-F238E27FC236}">
                <a16:creationId xmlns:a16="http://schemas.microsoft.com/office/drawing/2014/main" id="{4A35400D-C6C5-4418-9F5A-FBAEB0773E6C}"/>
              </a:ext>
            </a:extLst>
          </p:cNvPr>
          <p:cNvPicPr>
            <a:picLocks noChangeAspect="1"/>
          </p:cNvPicPr>
          <p:nvPr/>
        </p:nvPicPr>
        <p:blipFill>
          <a:blip r:embed="rId3"/>
          <a:stretch>
            <a:fillRect/>
          </a:stretch>
        </p:blipFill>
        <p:spPr>
          <a:xfrm>
            <a:off x="975540" y="1981075"/>
            <a:ext cx="7211857" cy="4320737"/>
          </a:xfrm>
          <a:prstGeom prst="rect">
            <a:avLst/>
          </a:prstGeom>
        </p:spPr>
      </p:pic>
    </p:spTree>
    <p:extLst>
      <p:ext uri="{BB962C8B-B14F-4D97-AF65-F5344CB8AC3E}">
        <p14:creationId xmlns:p14="http://schemas.microsoft.com/office/powerpoint/2010/main" val="2275986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21545376-e3fd-4610-a51c-6381d15c7cde"/>
  <p:tag name="COMMONDATA" val="eyJoZGlkIjoiZTk4ZjcyYzlhOTNiNzZmNDBlZjIxNjFiMGM5MThhOG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TotalTime>
  <Words>3965</Words>
  <Application>Microsoft Office PowerPoint</Application>
  <PresentationFormat>全屏显示(4:3)</PresentationFormat>
  <Paragraphs>706</Paragraphs>
  <Slides>68</Slides>
  <Notes>68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68</vt:i4>
      </vt:variant>
    </vt:vector>
  </HeadingPairs>
  <TitlesOfParts>
    <vt:vector size="84" baseType="lpstr">
      <vt:lpstr>Monaco</vt:lpstr>
      <vt:lpstr>黑体</vt:lpstr>
      <vt:lpstr>楷体</vt:lpstr>
      <vt:lpstr>隶书</vt:lpstr>
      <vt:lpstr>微软雅黑</vt:lpstr>
      <vt:lpstr>Arial</vt:lpstr>
      <vt:lpstr>Arial Black</vt:lpstr>
      <vt:lpstr>Berlin Sans FB Demi</vt:lpstr>
      <vt:lpstr>Broadway</vt:lpstr>
      <vt:lpstr>Calibri</vt:lpstr>
      <vt:lpstr>Consolas</vt:lpstr>
      <vt:lpstr>Stencil</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Wei Feng</cp:lastModifiedBy>
  <cp:revision>2236</cp:revision>
  <cp:lastPrinted>2015-09-08T03:57:00Z</cp:lastPrinted>
  <dcterms:created xsi:type="dcterms:W3CDTF">2015-09-04T08:06:00Z</dcterms:created>
  <dcterms:modified xsi:type="dcterms:W3CDTF">2024-04-23T09:04:53Z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02D4989C3C2049438C59D1D7B72F4D5A</vt:lpwstr>
  </property>
  <property fmtid="{D5CDD505-2E9C-101B-9397-08002B2CF9AE}" pid="3" name="KSOProductBuildVer">
    <vt:lpwstr>2052-11.1.0.12980</vt:lpwstr>
  </property>
</Properties>
</file>